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92" r:id="rId3"/>
    <p:sldId id="285" r:id="rId4"/>
    <p:sldId id="282" r:id="rId5"/>
    <p:sldId id="258" r:id="rId6"/>
    <p:sldId id="265" r:id="rId7"/>
    <p:sldId id="266" r:id="rId8"/>
    <p:sldId id="268" r:id="rId9"/>
    <p:sldId id="269" r:id="rId10"/>
    <p:sldId id="270" r:id="rId11"/>
    <p:sldId id="272" r:id="rId12"/>
    <p:sldId id="273" r:id="rId13"/>
    <p:sldId id="275" r:id="rId14"/>
    <p:sldId id="276" r:id="rId15"/>
    <p:sldId id="279" r:id="rId16"/>
    <p:sldId id="280" r:id="rId17"/>
    <p:sldId id="281" r:id="rId18"/>
    <p:sldId id="293" r:id="rId19"/>
    <p:sldId id="286" r:id="rId20"/>
    <p:sldId id="289" r:id="rId21"/>
    <p:sldId id="288" r:id="rId22"/>
    <p:sldId id="287" r:id="rId23"/>
    <p:sldId id="290" r:id="rId24"/>
    <p:sldId id="267"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EFF9EB"/>
    <a:srgbClr val="346DB3"/>
    <a:srgbClr val="CA4345"/>
    <a:srgbClr val="FF66CC"/>
    <a:srgbClr val="B50B9D"/>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77240" autoAdjust="0"/>
  </p:normalViewPr>
  <p:slideViewPr>
    <p:cSldViewPr snapToGrid="0">
      <p:cViewPr varScale="1">
        <p:scale>
          <a:sx n="85" d="100"/>
          <a:sy n="85" d="100"/>
        </p:scale>
        <p:origin x="18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D79E6-11EB-4745-A052-DAAD0F0E36A4}"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40E1B-F5FF-46E5-834A-ECEDBAC3D1C5}" type="slidenum">
              <a:rPr lang="en-US" smtClean="0"/>
              <a:t>‹#›</a:t>
            </a:fld>
            <a:endParaRPr lang="en-US"/>
          </a:p>
        </p:txBody>
      </p:sp>
    </p:spTree>
    <p:extLst>
      <p:ext uri="{BB962C8B-B14F-4D97-AF65-F5344CB8AC3E}">
        <p14:creationId xmlns:p14="http://schemas.microsoft.com/office/powerpoint/2010/main" val="10053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Program/erase: ±8-12V</a:t>
            </a:r>
          </a:p>
          <a:p>
            <a:endParaRPr lang="en-US" dirty="0"/>
          </a:p>
          <a:p>
            <a:r>
              <a:rPr lang="en-US" dirty="0"/>
              <a:t>Power consumption: high voltage and some current for charge/discharge</a:t>
            </a:r>
          </a:p>
          <a:p>
            <a:r>
              <a:rPr lang="en-US" dirty="0"/>
              <a:t>Tradeoff between power and speed, and between speed and endurance, depending on voltage</a:t>
            </a:r>
          </a:p>
          <a:p>
            <a:endParaRPr lang="en-US" dirty="0"/>
          </a:p>
          <a:p>
            <a:r>
              <a:rPr lang="en-US" dirty="0"/>
              <a:t>High cost due to complex process integration</a:t>
            </a:r>
          </a:p>
          <a:p>
            <a:endParaRPr lang="en-US" dirty="0"/>
          </a:p>
          <a:p>
            <a:r>
              <a:rPr lang="en-US" dirty="0"/>
              <a:t>Cosmic ionizing radiation can charge/discharge a cell spontaneously, corrupting data</a:t>
            </a:r>
          </a:p>
        </p:txBody>
      </p:sp>
      <p:sp>
        <p:nvSpPr>
          <p:cNvPr id="4" name="Slide Number Placeholder 3"/>
          <p:cNvSpPr>
            <a:spLocks noGrp="1"/>
          </p:cNvSpPr>
          <p:nvPr>
            <p:ph type="sldNum" sz="quarter" idx="5"/>
          </p:nvPr>
        </p:nvSpPr>
        <p:spPr/>
        <p:txBody>
          <a:bodyPr/>
          <a:lstStyle/>
          <a:p>
            <a:fld id="{F5540E1B-F5FF-46E5-834A-ECEDBAC3D1C5}" type="slidenum">
              <a:rPr lang="en-US" smtClean="0"/>
              <a:t>2</a:t>
            </a:fld>
            <a:endParaRPr lang="en-US"/>
          </a:p>
        </p:txBody>
      </p:sp>
    </p:spTree>
    <p:extLst>
      <p:ext uri="{BB962C8B-B14F-4D97-AF65-F5344CB8AC3E}">
        <p14:creationId xmlns:p14="http://schemas.microsoft.com/office/powerpoint/2010/main" val="165336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DD69-C2F9-B5D0-8BA4-6E87A5A0D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7B528-F1D7-1451-F419-9713E42CE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8B156-06D4-1A15-B319-C3D63FA727FE}"/>
              </a:ext>
            </a:extLst>
          </p:cNvPr>
          <p:cNvSpPr>
            <a:spLocks noGrp="1"/>
          </p:cNvSpPr>
          <p:nvPr>
            <p:ph type="body" idx="1"/>
          </p:nvPr>
        </p:nvSpPr>
        <p:spPr/>
        <p:txBody>
          <a:bodyPr/>
          <a:lstStyle/>
          <a:p>
            <a:r>
              <a:rPr lang="en-US" dirty="0"/>
              <a:t>We pattern the gates using photolithography and multi-step reactive ion etching.</a:t>
            </a:r>
          </a:p>
        </p:txBody>
      </p:sp>
      <p:sp>
        <p:nvSpPr>
          <p:cNvPr id="4" name="Slide Number Placeholder 3">
            <a:extLst>
              <a:ext uri="{FF2B5EF4-FFF2-40B4-BE49-F238E27FC236}">
                <a16:creationId xmlns:a16="http://schemas.microsoft.com/office/drawing/2014/main" id="{BEABD14E-CC5E-B4C3-C674-37A88A7D98BB}"/>
              </a:ext>
            </a:extLst>
          </p:cNvPr>
          <p:cNvSpPr>
            <a:spLocks noGrp="1"/>
          </p:cNvSpPr>
          <p:nvPr>
            <p:ph type="sldNum" sz="quarter" idx="5"/>
          </p:nvPr>
        </p:nvSpPr>
        <p:spPr/>
        <p:txBody>
          <a:bodyPr/>
          <a:lstStyle/>
          <a:p>
            <a:fld id="{F5540E1B-F5FF-46E5-834A-ECEDBAC3D1C5}" type="slidenum">
              <a:rPr lang="en-US" smtClean="0"/>
              <a:t>11</a:t>
            </a:fld>
            <a:endParaRPr lang="en-US"/>
          </a:p>
        </p:txBody>
      </p:sp>
    </p:spTree>
    <p:extLst>
      <p:ext uri="{BB962C8B-B14F-4D97-AF65-F5344CB8AC3E}">
        <p14:creationId xmlns:p14="http://schemas.microsoft.com/office/powerpoint/2010/main" val="156497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70042-2CD5-8DF0-C5C3-AAEC70B8C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6D0A8-4EB1-5C44-6D49-B3DF75D48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4278F-5F14-4C9F-5A3A-4952003BDC60}"/>
              </a:ext>
            </a:extLst>
          </p:cNvPr>
          <p:cNvSpPr>
            <a:spLocks noGrp="1"/>
          </p:cNvSpPr>
          <p:nvPr>
            <p:ph type="body" idx="1"/>
          </p:nvPr>
        </p:nvSpPr>
        <p:spPr/>
        <p:txBody>
          <a:bodyPr/>
          <a:lstStyle/>
          <a:p>
            <a:r>
              <a:rPr lang="en-US" dirty="0"/>
              <a:t>After which we do light N-doping for the lightly doped drain and source</a:t>
            </a:r>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Phosphor / Arsenic / Antimony</a:t>
            </a:r>
          </a:p>
          <a:p>
            <a:endParaRPr lang="en-US" dirty="0"/>
          </a:p>
        </p:txBody>
      </p:sp>
      <p:sp>
        <p:nvSpPr>
          <p:cNvPr id="4" name="Slide Number Placeholder 3">
            <a:extLst>
              <a:ext uri="{FF2B5EF4-FFF2-40B4-BE49-F238E27FC236}">
                <a16:creationId xmlns:a16="http://schemas.microsoft.com/office/drawing/2014/main" id="{E4DB3359-FBCE-4D78-D8FD-5163459DCB23}"/>
              </a:ext>
            </a:extLst>
          </p:cNvPr>
          <p:cNvSpPr>
            <a:spLocks noGrp="1"/>
          </p:cNvSpPr>
          <p:nvPr>
            <p:ph type="sldNum" sz="quarter" idx="5"/>
          </p:nvPr>
        </p:nvSpPr>
        <p:spPr/>
        <p:txBody>
          <a:bodyPr/>
          <a:lstStyle/>
          <a:p>
            <a:fld id="{F5540E1B-F5FF-46E5-834A-ECEDBAC3D1C5}" type="slidenum">
              <a:rPr lang="en-US" smtClean="0"/>
              <a:t>12</a:t>
            </a:fld>
            <a:endParaRPr lang="en-US"/>
          </a:p>
        </p:txBody>
      </p:sp>
    </p:spTree>
    <p:extLst>
      <p:ext uri="{BB962C8B-B14F-4D97-AF65-F5344CB8AC3E}">
        <p14:creationId xmlns:p14="http://schemas.microsoft.com/office/powerpoint/2010/main" val="171418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4B764-9009-B7D1-C75F-C3766909E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B37EE-C16A-6DC9-923F-D5B57233A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90194-27EC-CE37-072B-E22E1D8E220B}"/>
              </a:ext>
            </a:extLst>
          </p:cNvPr>
          <p:cNvSpPr>
            <a:spLocks noGrp="1"/>
          </p:cNvSpPr>
          <p:nvPr>
            <p:ph type="body" idx="1"/>
          </p:nvPr>
        </p:nvSpPr>
        <p:spPr/>
        <p:txBody>
          <a:bodyPr/>
          <a:lstStyle/>
          <a:p>
            <a:r>
              <a:rPr lang="en-US" dirty="0"/>
              <a:t>We add the sidewall spacers using LPCVD and anisotropic reactive ion etching.</a:t>
            </a:r>
          </a:p>
        </p:txBody>
      </p:sp>
      <p:sp>
        <p:nvSpPr>
          <p:cNvPr id="4" name="Slide Number Placeholder 3">
            <a:extLst>
              <a:ext uri="{FF2B5EF4-FFF2-40B4-BE49-F238E27FC236}">
                <a16:creationId xmlns:a16="http://schemas.microsoft.com/office/drawing/2014/main" id="{A2FE90A8-8152-F37C-FA59-3E9DE6EB2B2B}"/>
              </a:ext>
            </a:extLst>
          </p:cNvPr>
          <p:cNvSpPr>
            <a:spLocks noGrp="1"/>
          </p:cNvSpPr>
          <p:nvPr>
            <p:ph type="sldNum" sz="quarter" idx="5"/>
          </p:nvPr>
        </p:nvSpPr>
        <p:spPr/>
        <p:txBody>
          <a:bodyPr/>
          <a:lstStyle/>
          <a:p>
            <a:fld id="{F5540E1B-F5FF-46E5-834A-ECEDBAC3D1C5}" type="slidenum">
              <a:rPr lang="en-US" smtClean="0"/>
              <a:t>13</a:t>
            </a:fld>
            <a:endParaRPr lang="en-US"/>
          </a:p>
        </p:txBody>
      </p:sp>
    </p:spTree>
    <p:extLst>
      <p:ext uri="{BB962C8B-B14F-4D97-AF65-F5344CB8AC3E}">
        <p14:creationId xmlns:p14="http://schemas.microsoft.com/office/powerpoint/2010/main" val="309090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01485-5AD9-67B7-AC8D-B2CDC82CE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59E10-A0C0-0240-1DF2-CF895DF1B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687B4-F4CC-923E-9782-1171CCCA935A}"/>
              </a:ext>
            </a:extLst>
          </p:cNvPr>
          <p:cNvSpPr>
            <a:spLocks noGrp="1"/>
          </p:cNvSpPr>
          <p:nvPr>
            <p:ph type="body" idx="1"/>
          </p:nvPr>
        </p:nvSpPr>
        <p:spPr/>
        <p:txBody>
          <a:bodyPr/>
          <a:lstStyle/>
          <a:p>
            <a:r>
              <a:rPr lang="en-US" dirty="0"/>
              <a:t>Then we do selective epitaxy with in-situ N-type doping in order to create raised source and drain</a:t>
            </a:r>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Raised source and drain advantage: Reduced series resistance and additional volume for </a:t>
            </a:r>
            <a:r>
              <a:rPr lang="en-US" dirty="0" err="1"/>
              <a:t>silicidation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 Phosphorus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Selective epitaxy with in-situ doping is essentially CVD.</a:t>
            </a:r>
          </a:p>
        </p:txBody>
      </p:sp>
      <p:sp>
        <p:nvSpPr>
          <p:cNvPr id="4" name="Slide Number Placeholder 3">
            <a:extLst>
              <a:ext uri="{FF2B5EF4-FFF2-40B4-BE49-F238E27FC236}">
                <a16:creationId xmlns:a16="http://schemas.microsoft.com/office/drawing/2014/main" id="{175FD0BD-C4AA-2405-786E-1BCC9C90FA3A}"/>
              </a:ext>
            </a:extLst>
          </p:cNvPr>
          <p:cNvSpPr>
            <a:spLocks noGrp="1"/>
          </p:cNvSpPr>
          <p:nvPr>
            <p:ph type="sldNum" sz="quarter" idx="5"/>
          </p:nvPr>
        </p:nvSpPr>
        <p:spPr/>
        <p:txBody>
          <a:bodyPr/>
          <a:lstStyle/>
          <a:p>
            <a:fld id="{F5540E1B-F5FF-46E5-834A-ECEDBAC3D1C5}" type="slidenum">
              <a:rPr lang="en-US" smtClean="0"/>
              <a:t>14</a:t>
            </a:fld>
            <a:endParaRPr lang="en-US"/>
          </a:p>
        </p:txBody>
      </p:sp>
    </p:spTree>
    <p:extLst>
      <p:ext uri="{BB962C8B-B14F-4D97-AF65-F5344CB8AC3E}">
        <p14:creationId xmlns:p14="http://schemas.microsoft.com/office/powerpoint/2010/main" val="324445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FFEB0-F4AC-D0F1-A122-6AE543D93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F0E71-A964-A620-36CB-0765E4AF2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CA0F3-2AC2-E25D-0B28-934B654A9351}"/>
              </a:ext>
            </a:extLst>
          </p:cNvPr>
          <p:cNvSpPr>
            <a:spLocks noGrp="1"/>
          </p:cNvSpPr>
          <p:nvPr>
            <p:ph type="body" idx="1"/>
          </p:nvPr>
        </p:nvSpPr>
        <p:spPr/>
        <p:txBody>
          <a:bodyPr/>
          <a:lstStyle/>
          <a:p>
            <a:r>
              <a:rPr lang="en-US" dirty="0"/>
              <a:t>After using PVD for Nickel deposition, annealing, and etching unreacted metal, we get a </a:t>
            </a:r>
            <a:r>
              <a:rPr lang="en-US" dirty="0" err="1"/>
              <a:t>salicide</a:t>
            </a:r>
            <a:r>
              <a:rPr lang="en-US" dirty="0"/>
              <a:t> layer for each contact</a:t>
            </a:r>
          </a:p>
          <a:p>
            <a:r>
              <a:rPr lang="en-US" dirty="0"/>
              <a:t>--</a:t>
            </a:r>
          </a:p>
          <a:p>
            <a:r>
              <a:rPr lang="en-US" dirty="0"/>
              <a:t>Low-temp anneal</a:t>
            </a:r>
          </a:p>
          <a:p>
            <a:r>
              <a:rPr lang="en-US" dirty="0"/>
              <a:t>Strip: wet etch</a:t>
            </a:r>
          </a:p>
          <a:p>
            <a:r>
              <a:rPr lang="en-US" dirty="0"/>
              <a:t>Silicide advantage: low contact resistivity</a:t>
            </a:r>
          </a:p>
          <a:p>
            <a:endParaRPr lang="en-US" dirty="0"/>
          </a:p>
        </p:txBody>
      </p:sp>
      <p:sp>
        <p:nvSpPr>
          <p:cNvPr id="4" name="Slide Number Placeholder 3">
            <a:extLst>
              <a:ext uri="{FF2B5EF4-FFF2-40B4-BE49-F238E27FC236}">
                <a16:creationId xmlns:a16="http://schemas.microsoft.com/office/drawing/2014/main" id="{304D8F79-5D4B-DCEB-5FA0-921433E2F669}"/>
              </a:ext>
            </a:extLst>
          </p:cNvPr>
          <p:cNvSpPr>
            <a:spLocks noGrp="1"/>
          </p:cNvSpPr>
          <p:nvPr>
            <p:ph type="sldNum" sz="quarter" idx="5"/>
          </p:nvPr>
        </p:nvSpPr>
        <p:spPr/>
        <p:txBody>
          <a:bodyPr/>
          <a:lstStyle/>
          <a:p>
            <a:fld id="{F5540E1B-F5FF-46E5-834A-ECEDBAC3D1C5}" type="slidenum">
              <a:rPr lang="en-US" smtClean="0"/>
              <a:t>15</a:t>
            </a:fld>
            <a:endParaRPr lang="en-US"/>
          </a:p>
        </p:txBody>
      </p:sp>
    </p:spTree>
    <p:extLst>
      <p:ext uri="{BB962C8B-B14F-4D97-AF65-F5344CB8AC3E}">
        <p14:creationId xmlns:p14="http://schemas.microsoft.com/office/powerpoint/2010/main" val="353472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AE02E-8F78-3E3F-19E0-C04DCB4C2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74F28-B933-AAB1-2EFB-18AD69AD9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C6B97-A11C-C611-442A-7222CAB8227E}"/>
              </a:ext>
            </a:extLst>
          </p:cNvPr>
          <p:cNvSpPr>
            <a:spLocks noGrp="1"/>
          </p:cNvSpPr>
          <p:nvPr>
            <p:ph type="body" idx="1"/>
          </p:nvPr>
        </p:nvSpPr>
        <p:spPr/>
        <p:txBody>
          <a:bodyPr/>
          <a:lstStyle/>
          <a:p>
            <a:r>
              <a:rPr lang="en-US" dirty="0"/>
              <a:t>Finally, we finish with the PSG deposition, Tungsten plugs, and final cleanup, thus arriving at the final structure.</a:t>
            </a:r>
          </a:p>
        </p:txBody>
      </p:sp>
      <p:sp>
        <p:nvSpPr>
          <p:cNvPr id="4" name="Slide Number Placeholder 3">
            <a:extLst>
              <a:ext uri="{FF2B5EF4-FFF2-40B4-BE49-F238E27FC236}">
                <a16:creationId xmlns:a16="http://schemas.microsoft.com/office/drawing/2014/main" id="{6F088007-C0DB-9FAA-AA8B-2F974AAFE226}"/>
              </a:ext>
            </a:extLst>
          </p:cNvPr>
          <p:cNvSpPr>
            <a:spLocks noGrp="1"/>
          </p:cNvSpPr>
          <p:nvPr>
            <p:ph type="sldNum" sz="quarter" idx="5"/>
          </p:nvPr>
        </p:nvSpPr>
        <p:spPr/>
        <p:txBody>
          <a:bodyPr/>
          <a:lstStyle/>
          <a:p>
            <a:fld id="{F5540E1B-F5FF-46E5-834A-ECEDBAC3D1C5}" type="slidenum">
              <a:rPr lang="en-US" smtClean="0"/>
              <a:t>16</a:t>
            </a:fld>
            <a:endParaRPr lang="en-US"/>
          </a:p>
        </p:txBody>
      </p:sp>
    </p:spTree>
    <p:extLst>
      <p:ext uri="{BB962C8B-B14F-4D97-AF65-F5344CB8AC3E}">
        <p14:creationId xmlns:p14="http://schemas.microsoft.com/office/powerpoint/2010/main" val="26545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1219B-2024-E600-5E85-FC9722978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8709D-7D57-046A-8B74-FC129C14B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E3F43-B7BB-2ED9-C876-9AACA0EFB9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B6A212-B5C4-B0F5-4E8F-0E4B3A8B4CC9}"/>
              </a:ext>
            </a:extLst>
          </p:cNvPr>
          <p:cNvSpPr>
            <a:spLocks noGrp="1"/>
          </p:cNvSpPr>
          <p:nvPr>
            <p:ph type="sldNum" sz="quarter" idx="5"/>
          </p:nvPr>
        </p:nvSpPr>
        <p:spPr/>
        <p:txBody>
          <a:bodyPr/>
          <a:lstStyle/>
          <a:p>
            <a:fld id="{F5540E1B-F5FF-46E5-834A-ECEDBAC3D1C5}" type="slidenum">
              <a:rPr lang="en-US" smtClean="0"/>
              <a:t>17</a:t>
            </a:fld>
            <a:endParaRPr lang="en-US"/>
          </a:p>
        </p:txBody>
      </p:sp>
    </p:spTree>
    <p:extLst>
      <p:ext uri="{BB962C8B-B14F-4D97-AF65-F5344CB8AC3E}">
        <p14:creationId xmlns:p14="http://schemas.microsoft.com/office/powerpoint/2010/main" val="296244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fabrication of these devices was successfully integrated into a commercial FDSOI CMOS process called 22FDX that is offered by global foundries.</a:t>
            </a:r>
          </a:p>
          <a:p>
            <a:r>
              <a:rPr lang="en-US" dirty="0"/>
              <a:t>- On the top right you can see TEM cross-sections of an </a:t>
            </a:r>
            <a:r>
              <a:rPr lang="en-US" dirty="0" err="1"/>
              <a:t>nmos</a:t>
            </a:r>
            <a:r>
              <a:rPr lang="en-US" dirty="0"/>
              <a:t> and </a:t>
            </a:r>
            <a:r>
              <a:rPr lang="en-US" dirty="0" err="1"/>
              <a:t>pmos</a:t>
            </a:r>
            <a:r>
              <a:rPr lang="en-US" dirty="0"/>
              <a:t> fabricated on the same die.</a:t>
            </a:r>
          </a:p>
          <a:p>
            <a:r>
              <a:rPr lang="en-US" dirty="0"/>
              <a:t>- On the left we have a scanning electron micrograph of the die, but for 28nm node, highlighting the separation between the </a:t>
            </a:r>
            <a:r>
              <a:rPr lang="en-US" dirty="0" err="1"/>
              <a:t>FeFET</a:t>
            </a:r>
            <a:r>
              <a:rPr lang="en-US" dirty="0"/>
              <a:t> region with Ferro-HK, and standard logic FETs with normal HK.</a:t>
            </a:r>
          </a:p>
          <a:p>
            <a:r>
              <a:rPr lang="en-US" dirty="0"/>
              <a:t>-The flow diagram in the middle presents the original 22nm process excluding the </a:t>
            </a:r>
            <a:r>
              <a:rPr lang="en-US" dirty="0" err="1"/>
              <a:t>FeFET</a:t>
            </a:r>
            <a:r>
              <a:rPr lang="en-US" dirty="0"/>
              <a:t> specific steps, but the paper mentions that only 2 mask additions are required, presumably for the FET selection. </a:t>
            </a:r>
          </a:p>
          <a:p>
            <a:r>
              <a:rPr lang="en-US" dirty="0"/>
              <a:t>- And the integration is non-invasive, as shown in this graph on the right, the performance of the logic FETs essentially doesn't change with the addition of the </a:t>
            </a:r>
            <a:r>
              <a:rPr lang="en-US" dirty="0" err="1"/>
              <a:t>FeFET</a:t>
            </a:r>
            <a:r>
              <a:rPr lang="en-US" dirty="0"/>
              <a:t> steps.</a:t>
            </a:r>
          </a:p>
          <a:p>
            <a:r>
              <a:rPr lang="en-US" dirty="0"/>
              <a:t>---</a:t>
            </a:r>
          </a:p>
          <a:p>
            <a:r>
              <a:rPr lang="en-US" dirty="0"/>
              <a:t>Orange parts: </a:t>
            </a:r>
          </a:p>
          <a:p>
            <a:r>
              <a:rPr lang="en-US" dirty="0"/>
              <a:t>- SiGe channel and Dual-epi for improved </a:t>
            </a:r>
            <a:r>
              <a:rPr lang="en-US" dirty="0" err="1"/>
              <a:t>pMOS</a:t>
            </a:r>
            <a:r>
              <a:rPr lang="en-US" dirty="0"/>
              <a:t> performance in FDSOI,</a:t>
            </a:r>
          </a:p>
          <a:p>
            <a:r>
              <a:rPr lang="en-US" dirty="0"/>
              <a:t>- Hybrid (well taps) because this process actually combines FDSOI and non-SOI (just bulk silicon) for maximum flexibility,</a:t>
            </a:r>
          </a:p>
          <a:p>
            <a:r>
              <a:rPr lang="en-US" dirty="0"/>
              <a:t>- Metal 1 and 2 patterning offers more control over those two metal layers (not sure what for exactly)</a:t>
            </a:r>
          </a:p>
        </p:txBody>
      </p:sp>
      <p:sp>
        <p:nvSpPr>
          <p:cNvPr id="4" name="Slide Number Placeholder 3"/>
          <p:cNvSpPr>
            <a:spLocks noGrp="1"/>
          </p:cNvSpPr>
          <p:nvPr>
            <p:ph type="sldNum" sz="quarter" idx="5"/>
          </p:nvPr>
        </p:nvSpPr>
        <p:spPr/>
        <p:txBody>
          <a:bodyPr/>
          <a:lstStyle/>
          <a:p>
            <a:fld id="{F5540E1B-F5FF-46E5-834A-ECEDBAC3D1C5}" type="slidenum">
              <a:rPr lang="en-US" smtClean="0"/>
              <a:t>18</a:t>
            </a:fld>
            <a:endParaRPr lang="en-US"/>
          </a:p>
        </p:txBody>
      </p:sp>
    </p:spTree>
    <p:extLst>
      <p:ext uri="{BB962C8B-B14F-4D97-AF65-F5344CB8AC3E}">
        <p14:creationId xmlns:p14="http://schemas.microsoft.com/office/powerpoint/2010/main" val="150911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Back-biasing shifts both threshold voltages in the same direction, barely affecting the window size.</a:t>
            </a:r>
          </a:p>
          <a:p>
            <a:r>
              <a:rPr lang="en-US" dirty="0" err="1"/>
              <a:t>Vbb</a:t>
            </a:r>
            <a:r>
              <a:rPr lang="en-US" dirty="0"/>
              <a:t> applied to substrate (bulk), and produces a field effect like the gate.</a:t>
            </a:r>
          </a:p>
          <a:p>
            <a:r>
              <a:rPr lang="en-US" dirty="0"/>
              <a:t>It has the same effect as the gate voltage (not unlike gate-all-around) but much weaker. +</a:t>
            </a:r>
            <a:r>
              <a:rPr lang="en-US" dirty="0" err="1"/>
              <a:t>Vbb</a:t>
            </a:r>
            <a:r>
              <a:rPr lang="en-US" dirty="0"/>
              <a:t> attracts electrons, helps form channel, lowering Vth, and vice-versa.</a:t>
            </a:r>
          </a:p>
        </p:txBody>
      </p:sp>
      <p:sp>
        <p:nvSpPr>
          <p:cNvPr id="4" name="Slide Number Placeholder 3"/>
          <p:cNvSpPr>
            <a:spLocks noGrp="1"/>
          </p:cNvSpPr>
          <p:nvPr>
            <p:ph type="sldNum" sz="quarter" idx="5"/>
          </p:nvPr>
        </p:nvSpPr>
        <p:spPr/>
        <p:txBody>
          <a:bodyPr/>
          <a:lstStyle/>
          <a:p>
            <a:fld id="{F5540E1B-F5FF-46E5-834A-ECEDBAC3D1C5}" type="slidenum">
              <a:rPr lang="en-US" smtClean="0"/>
              <a:t>19</a:t>
            </a:fld>
            <a:endParaRPr lang="en-US"/>
          </a:p>
        </p:txBody>
      </p:sp>
    </p:spTree>
    <p:extLst>
      <p:ext uri="{BB962C8B-B14F-4D97-AF65-F5344CB8AC3E}">
        <p14:creationId xmlns:p14="http://schemas.microsoft.com/office/powerpoint/2010/main" val="240724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 error rate is how many bits of the programmed pattern were wrong when read back</a:t>
            </a:r>
          </a:p>
        </p:txBody>
      </p:sp>
      <p:sp>
        <p:nvSpPr>
          <p:cNvPr id="4" name="Slide Number Placeholder 3"/>
          <p:cNvSpPr>
            <a:spLocks noGrp="1"/>
          </p:cNvSpPr>
          <p:nvPr>
            <p:ph type="sldNum" sz="quarter" idx="5"/>
          </p:nvPr>
        </p:nvSpPr>
        <p:spPr/>
        <p:txBody>
          <a:bodyPr/>
          <a:lstStyle/>
          <a:p>
            <a:fld id="{F5540E1B-F5FF-46E5-834A-ECEDBAC3D1C5}" type="slidenum">
              <a:rPr lang="en-US" smtClean="0"/>
              <a:t>20</a:t>
            </a:fld>
            <a:endParaRPr lang="en-US"/>
          </a:p>
        </p:txBody>
      </p:sp>
    </p:spTree>
    <p:extLst>
      <p:ext uri="{BB962C8B-B14F-4D97-AF65-F5344CB8AC3E}">
        <p14:creationId xmlns:p14="http://schemas.microsoft.com/office/powerpoint/2010/main" val="205799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7CB88-A6DB-12E6-05A9-FA14A0B23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1EF74-F3F7-B203-0DCF-56D8A29B4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81F32-2F6B-563E-2F1F-5953906CC09B}"/>
              </a:ext>
            </a:extLst>
          </p:cNvPr>
          <p:cNvSpPr>
            <a:spLocks noGrp="1"/>
          </p:cNvSpPr>
          <p:nvPr>
            <p:ph type="body" idx="1"/>
          </p:nvPr>
        </p:nvSpPr>
        <p:spPr/>
        <p:txBody>
          <a:bodyPr/>
          <a:lstStyle/>
          <a:p>
            <a:r>
              <a:rPr lang="en-US" dirty="0"/>
              <a:t>Oxygen is highly electronegative; electrons stick to it.</a:t>
            </a:r>
          </a:p>
          <a:p>
            <a:r>
              <a:rPr lang="en-US" dirty="0"/>
              <a:t>It has 2 stable positions. Enough force (electric field) can snap it to another position.</a:t>
            </a:r>
          </a:p>
        </p:txBody>
      </p:sp>
      <p:sp>
        <p:nvSpPr>
          <p:cNvPr id="4" name="Slide Number Placeholder 3">
            <a:extLst>
              <a:ext uri="{FF2B5EF4-FFF2-40B4-BE49-F238E27FC236}">
                <a16:creationId xmlns:a16="http://schemas.microsoft.com/office/drawing/2014/main" id="{DE497B44-8958-F47C-57A3-F984B8808B85}"/>
              </a:ext>
            </a:extLst>
          </p:cNvPr>
          <p:cNvSpPr>
            <a:spLocks noGrp="1"/>
          </p:cNvSpPr>
          <p:nvPr>
            <p:ph type="sldNum" sz="quarter" idx="5"/>
          </p:nvPr>
        </p:nvSpPr>
        <p:spPr/>
        <p:txBody>
          <a:bodyPr/>
          <a:lstStyle/>
          <a:p>
            <a:fld id="{F5540E1B-F5FF-46E5-834A-ECEDBAC3D1C5}" type="slidenum">
              <a:rPr lang="en-US" smtClean="0"/>
              <a:t>3</a:t>
            </a:fld>
            <a:endParaRPr lang="en-US"/>
          </a:p>
        </p:txBody>
      </p:sp>
    </p:spTree>
    <p:extLst>
      <p:ext uri="{BB962C8B-B14F-4D97-AF65-F5344CB8AC3E}">
        <p14:creationId xmlns:p14="http://schemas.microsoft.com/office/powerpoint/2010/main" val="3913248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smaller sizes, memory window shrinks and variation increases, which is bad</a:t>
            </a:r>
          </a:p>
        </p:txBody>
      </p:sp>
      <p:sp>
        <p:nvSpPr>
          <p:cNvPr id="4" name="Slide Number Placeholder 3"/>
          <p:cNvSpPr>
            <a:spLocks noGrp="1"/>
          </p:cNvSpPr>
          <p:nvPr>
            <p:ph type="sldNum" sz="quarter" idx="5"/>
          </p:nvPr>
        </p:nvSpPr>
        <p:spPr/>
        <p:txBody>
          <a:bodyPr/>
          <a:lstStyle/>
          <a:p>
            <a:fld id="{F5540E1B-F5FF-46E5-834A-ECEDBAC3D1C5}" type="slidenum">
              <a:rPr lang="en-US" smtClean="0"/>
              <a:t>21</a:t>
            </a:fld>
            <a:endParaRPr lang="en-US"/>
          </a:p>
        </p:txBody>
      </p:sp>
    </p:spTree>
    <p:extLst>
      <p:ext uri="{BB962C8B-B14F-4D97-AF65-F5344CB8AC3E}">
        <p14:creationId xmlns:p14="http://schemas.microsoft.com/office/powerpoint/2010/main" val="141958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at the interface cause ion migration and charge trapping in the high-K, narrowing the memory window</a:t>
            </a:r>
          </a:p>
          <a:p>
            <a:endParaRPr lang="en-US" dirty="0"/>
          </a:p>
          <a:p>
            <a:r>
              <a:rPr lang="en-US" dirty="0"/>
              <a:t>250°C: most degradation happens in the first few minutes, then stabilizes somewhat</a:t>
            </a:r>
          </a:p>
          <a:p>
            <a:endParaRPr lang="en-US" dirty="0"/>
          </a:p>
          <a:p>
            <a:r>
              <a:rPr lang="en-US" dirty="0"/>
              <a:t>300°C: the heat had similar effects on both threshold voltages, so memory window doesn't shrink too much</a:t>
            </a:r>
          </a:p>
        </p:txBody>
      </p:sp>
      <p:sp>
        <p:nvSpPr>
          <p:cNvPr id="4" name="Slide Number Placeholder 3"/>
          <p:cNvSpPr>
            <a:spLocks noGrp="1"/>
          </p:cNvSpPr>
          <p:nvPr>
            <p:ph type="sldNum" sz="quarter" idx="5"/>
          </p:nvPr>
        </p:nvSpPr>
        <p:spPr/>
        <p:txBody>
          <a:bodyPr/>
          <a:lstStyle/>
          <a:p>
            <a:fld id="{F5540E1B-F5FF-46E5-834A-ECEDBAC3D1C5}" type="slidenum">
              <a:rPr lang="en-US" smtClean="0"/>
              <a:t>22</a:t>
            </a:fld>
            <a:endParaRPr lang="en-US"/>
          </a:p>
        </p:txBody>
      </p:sp>
    </p:spTree>
    <p:extLst>
      <p:ext uri="{BB962C8B-B14F-4D97-AF65-F5344CB8AC3E}">
        <p14:creationId xmlns:p14="http://schemas.microsoft.com/office/powerpoint/2010/main" val="72371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consumption not exactly quantified, but confirmed to be lower than flash</a:t>
            </a:r>
          </a:p>
        </p:txBody>
      </p:sp>
      <p:sp>
        <p:nvSpPr>
          <p:cNvPr id="4" name="Slide Number Placeholder 3"/>
          <p:cNvSpPr>
            <a:spLocks noGrp="1"/>
          </p:cNvSpPr>
          <p:nvPr>
            <p:ph type="sldNum" sz="quarter" idx="5"/>
          </p:nvPr>
        </p:nvSpPr>
        <p:spPr/>
        <p:txBody>
          <a:bodyPr/>
          <a:lstStyle/>
          <a:p>
            <a:fld id="{F5540E1B-F5FF-46E5-834A-ECEDBAC3D1C5}" type="slidenum">
              <a:rPr lang="en-US" smtClean="0"/>
              <a:t>23</a:t>
            </a:fld>
            <a:endParaRPr lang="en-US"/>
          </a:p>
        </p:txBody>
      </p:sp>
    </p:spTree>
    <p:extLst>
      <p:ext uri="{BB962C8B-B14F-4D97-AF65-F5344CB8AC3E}">
        <p14:creationId xmlns:p14="http://schemas.microsoft.com/office/powerpoint/2010/main" val="71762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Voltage: High + → program, High - → erase, Low → read</a:t>
            </a:r>
          </a:p>
        </p:txBody>
      </p:sp>
      <p:sp>
        <p:nvSpPr>
          <p:cNvPr id="4" name="Slide Number Placeholder 3"/>
          <p:cNvSpPr>
            <a:spLocks noGrp="1"/>
          </p:cNvSpPr>
          <p:nvPr>
            <p:ph type="sldNum" sz="quarter" idx="5"/>
          </p:nvPr>
        </p:nvSpPr>
        <p:spPr/>
        <p:txBody>
          <a:bodyPr/>
          <a:lstStyle/>
          <a:p>
            <a:fld id="{F5540E1B-F5FF-46E5-834A-ECEDBAC3D1C5}" type="slidenum">
              <a:rPr lang="en-US" smtClean="0"/>
              <a:t>4</a:t>
            </a:fld>
            <a:endParaRPr lang="en-US"/>
          </a:p>
        </p:txBody>
      </p:sp>
    </p:spTree>
    <p:extLst>
      <p:ext uri="{BB962C8B-B14F-4D97-AF65-F5344CB8AC3E}">
        <p14:creationId xmlns:p14="http://schemas.microsoft.com/office/powerpoint/2010/main" val="414263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fabrication of the device, we don't have exact details about the process since it's proprietary, but this is our best inference based on various sources including our course.</a:t>
            </a:r>
          </a:p>
          <a:p>
            <a:r>
              <a:rPr lang="en-US" dirty="0"/>
              <a:t>This device is fabricated in a Fully-Depleted Silicon-on-Insulator process, so we will need a buried oxide, and unlike regular SOI, we will keep the body silicon layer very thin and without channel doping, such that the depletion regions from the drain and source cover the entire channel length.</a:t>
            </a:r>
          </a:p>
          <a:p>
            <a:r>
              <a:rPr lang="en-US" dirty="0"/>
              <a:t>We will skip a few steps that aren't very relevant to our device like the wafer preparation, box implantation, and shallow trench isolation.</a:t>
            </a:r>
          </a:p>
          <a:p>
            <a:r>
              <a:rPr lang="en-US" dirty="0"/>
              <a:t>--</a:t>
            </a:r>
          </a:p>
          <a:p>
            <a:r>
              <a:rPr lang="en-US" dirty="0"/>
              <a:t>Buried oxide ← ion implantation followed by anneal</a:t>
            </a:r>
          </a:p>
          <a:p>
            <a:r>
              <a:rPr lang="en-US" dirty="0"/>
              <a:t>Silicon thickness = 5-10nm</a:t>
            </a:r>
          </a:p>
        </p:txBody>
      </p:sp>
      <p:sp>
        <p:nvSpPr>
          <p:cNvPr id="4" name="Slide Number Placeholder 3"/>
          <p:cNvSpPr>
            <a:spLocks noGrp="1"/>
          </p:cNvSpPr>
          <p:nvPr>
            <p:ph type="sldNum" sz="quarter" idx="5"/>
          </p:nvPr>
        </p:nvSpPr>
        <p:spPr/>
        <p:txBody>
          <a:bodyPr/>
          <a:lstStyle/>
          <a:p>
            <a:fld id="{F5540E1B-F5FF-46E5-834A-ECEDBAC3D1C5}" type="slidenum">
              <a:rPr lang="en-US" smtClean="0"/>
              <a:t>5</a:t>
            </a:fld>
            <a:endParaRPr lang="en-US"/>
          </a:p>
        </p:txBody>
      </p:sp>
    </p:spTree>
    <p:extLst>
      <p:ext uri="{BB962C8B-B14F-4D97-AF65-F5344CB8AC3E}">
        <p14:creationId xmlns:p14="http://schemas.microsoft.com/office/powerpoint/2010/main" val="375622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09443-4D81-918A-6E4C-6857168E5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35995-D436-CC8C-5A92-C93CA6882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C7DC0-B6CB-AEBE-B505-5B3519ABBFD6}"/>
              </a:ext>
            </a:extLst>
          </p:cNvPr>
          <p:cNvSpPr>
            <a:spLocks noGrp="1"/>
          </p:cNvSpPr>
          <p:nvPr>
            <p:ph type="body" idx="1"/>
          </p:nvPr>
        </p:nvSpPr>
        <p:spPr/>
        <p:txBody>
          <a:bodyPr/>
          <a:lstStyle/>
          <a:p>
            <a:r>
              <a:rPr lang="en-US" dirty="0"/>
              <a:t>This is a gate-first process, so we will deposit the full gate stack and pattern it later, starting with a thin interfacial layer done by rapid thermal oxidation and nitridation.</a:t>
            </a:r>
          </a:p>
          <a:p>
            <a:r>
              <a:rPr lang="en-US" dirty="0"/>
              <a:t>--- </a:t>
            </a:r>
          </a:p>
          <a:p>
            <a:r>
              <a:rPr lang="en-US" dirty="0"/>
              <a:t>Advantage of gate-first: thermal budget as doping happens later so diffusion isn't as harmful</a:t>
            </a:r>
          </a:p>
        </p:txBody>
      </p:sp>
      <p:sp>
        <p:nvSpPr>
          <p:cNvPr id="4" name="Slide Number Placeholder 3">
            <a:extLst>
              <a:ext uri="{FF2B5EF4-FFF2-40B4-BE49-F238E27FC236}">
                <a16:creationId xmlns:a16="http://schemas.microsoft.com/office/drawing/2014/main" id="{C02E026F-E456-7072-AA4D-9E76786A7811}"/>
              </a:ext>
            </a:extLst>
          </p:cNvPr>
          <p:cNvSpPr>
            <a:spLocks noGrp="1"/>
          </p:cNvSpPr>
          <p:nvPr>
            <p:ph type="sldNum" sz="quarter" idx="5"/>
          </p:nvPr>
        </p:nvSpPr>
        <p:spPr/>
        <p:txBody>
          <a:bodyPr/>
          <a:lstStyle/>
          <a:p>
            <a:fld id="{F5540E1B-F5FF-46E5-834A-ECEDBAC3D1C5}" type="slidenum">
              <a:rPr lang="en-US" smtClean="0"/>
              <a:t>6</a:t>
            </a:fld>
            <a:endParaRPr lang="en-US"/>
          </a:p>
        </p:txBody>
      </p:sp>
    </p:spTree>
    <p:extLst>
      <p:ext uri="{BB962C8B-B14F-4D97-AF65-F5344CB8AC3E}">
        <p14:creationId xmlns:p14="http://schemas.microsoft.com/office/powerpoint/2010/main" val="289134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6D8C-F8D9-1EAE-AB1A-494215B6A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4CF9E-3F6D-CB4C-C08C-AB57837F5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BF265-85BB-89E3-9468-F07F4604B86D}"/>
              </a:ext>
            </a:extLst>
          </p:cNvPr>
          <p:cNvSpPr>
            <a:spLocks noGrp="1"/>
          </p:cNvSpPr>
          <p:nvPr>
            <p:ph type="body" idx="1"/>
          </p:nvPr>
        </p:nvSpPr>
        <p:spPr/>
        <p:txBody>
          <a:bodyPr/>
          <a:lstStyle/>
          <a:p>
            <a:r>
              <a:rPr lang="en-US" dirty="0"/>
              <a:t>Next, we use atomic layer deposition to grow an </a:t>
            </a:r>
            <a:r>
              <a:rPr lang="en-US" b="1" u="sng" dirty="0"/>
              <a:t>amorphous</a:t>
            </a:r>
            <a:r>
              <a:rPr lang="en-US" dirty="0"/>
              <a:t> layer of high-k dielectric hafnium dioxide with light silicon doping.</a:t>
            </a:r>
          </a:p>
          <a:p>
            <a:r>
              <a:rPr lang="en-US" dirty="0"/>
              <a:t>During this step, we require additional masks to select different FETs, logic or ferroelectric, and deposit accordingly.</a:t>
            </a:r>
          </a:p>
        </p:txBody>
      </p:sp>
      <p:sp>
        <p:nvSpPr>
          <p:cNvPr id="4" name="Slide Number Placeholder 3">
            <a:extLst>
              <a:ext uri="{FF2B5EF4-FFF2-40B4-BE49-F238E27FC236}">
                <a16:creationId xmlns:a16="http://schemas.microsoft.com/office/drawing/2014/main" id="{5D26D667-0E00-4972-7E4E-A59B68ED70E4}"/>
              </a:ext>
            </a:extLst>
          </p:cNvPr>
          <p:cNvSpPr>
            <a:spLocks noGrp="1"/>
          </p:cNvSpPr>
          <p:nvPr>
            <p:ph type="sldNum" sz="quarter" idx="5"/>
          </p:nvPr>
        </p:nvSpPr>
        <p:spPr/>
        <p:txBody>
          <a:bodyPr/>
          <a:lstStyle/>
          <a:p>
            <a:fld id="{F5540E1B-F5FF-46E5-834A-ECEDBAC3D1C5}" type="slidenum">
              <a:rPr lang="en-US" smtClean="0"/>
              <a:t>7</a:t>
            </a:fld>
            <a:endParaRPr lang="en-US"/>
          </a:p>
        </p:txBody>
      </p:sp>
    </p:spTree>
    <p:extLst>
      <p:ext uri="{BB962C8B-B14F-4D97-AF65-F5344CB8AC3E}">
        <p14:creationId xmlns:p14="http://schemas.microsoft.com/office/powerpoint/2010/main" val="1834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14AE3-0345-BFC6-0863-54B213C17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2B182-36C9-B137-9A31-A0216A3CC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8445A-E634-4814-485B-FFA18907F01C}"/>
              </a:ext>
            </a:extLst>
          </p:cNvPr>
          <p:cNvSpPr>
            <a:spLocks noGrp="1"/>
          </p:cNvSpPr>
          <p:nvPr>
            <p:ph type="body" idx="1"/>
          </p:nvPr>
        </p:nvSpPr>
        <p:spPr/>
        <p:txBody>
          <a:bodyPr/>
          <a:lstStyle/>
          <a:p>
            <a:r>
              <a:rPr lang="en-US" dirty="0"/>
              <a:t>Over the HK layer we deposit the gate metal, Titanium Nitride, using PVD (or ALD again).</a:t>
            </a:r>
          </a:p>
        </p:txBody>
      </p:sp>
      <p:sp>
        <p:nvSpPr>
          <p:cNvPr id="4" name="Slide Number Placeholder 3">
            <a:extLst>
              <a:ext uri="{FF2B5EF4-FFF2-40B4-BE49-F238E27FC236}">
                <a16:creationId xmlns:a16="http://schemas.microsoft.com/office/drawing/2014/main" id="{78F9DDCC-13B5-2CA7-03EF-85BD96BF39B4}"/>
              </a:ext>
            </a:extLst>
          </p:cNvPr>
          <p:cNvSpPr>
            <a:spLocks noGrp="1"/>
          </p:cNvSpPr>
          <p:nvPr>
            <p:ph type="sldNum" sz="quarter" idx="5"/>
          </p:nvPr>
        </p:nvSpPr>
        <p:spPr/>
        <p:txBody>
          <a:bodyPr/>
          <a:lstStyle/>
          <a:p>
            <a:fld id="{F5540E1B-F5FF-46E5-834A-ECEDBAC3D1C5}" type="slidenum">
              <a:rPr lang="en-US" smtClean="0"/>
              <a:t>8</a:t>
            </a:fld>
            <a:endParaRPr lang="en-US"/>
          </a:p>
        </p:txBody>
      </p:sp>
    </p:spTree>
    <p:extLst>
      <p:ext uri="{BB962C8B-B14F-4D97-AF65-F5344CB8AC3E}">
        <p14:creationId xmlns:p14="http://schemas.microsoft.com/office/powerpoint/2010/main" val="190841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6744-DC01-CE62-6242-022A4175F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23B5B-6E69-7B8D-65C4-7687E8498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498E-B4F9-C29F-ECEC-1E339C7F0CD4}"/>
              </a:ext>
            </a:extLst>
          </p:cNvPr>
          <p:cNvSpPr>
            <a:spLocks noGrp="1"/>
          </p:cNvSpPr>
          <p:nvPr>
            <p:ph type="body" idx="1"/>
          </p:nvPr>
        </p:nvSpPr>
        <p:spPr/>
        <p:txBody>
          <a:bodyPr/>
          <a:lstStyle/>
          <a:p>
            <a:r>
              <a:rPr lang="en-US" dirty="0"/>
              <a:t>One critical detail is that we need to crystallize the HK using rapid thermal annealing </a:t>
            </a:r>
            <a:r>
              <a:rPr lang="en-US" b="1" u="sng" dirty="0"/>
              <a:t>after</a:t>
            </a:r>
            <a:r>
              <a:rPr lang="en-US" dirty="0"/>
              <a:t> the metal deposition, and not before. </a:t>
            </a:r>
          </a:p>
          <a:p>
            <a:r>
              <a:rPr lang="en-US" dirty="0"/>
              <a:t>The light silicon doping, combined with the encapsulation, is what crystallizes the material into a </a:t>
            </a:r>
            <a:r>
              <a:rPr lang="en-US" b="1" u="sng" dirty="0"/>
              <a:t>ferroelectric</a:t>
            </a:r>
            <a:r>
              <a:rPr lang="en-US" dirty="0"/>
              <a:t> phase.</a:t>
            </a:r>
          </a:p>
        </p:txBody>
      </p:sp>
      <p:sp>
        <p:nvSpPr>
          <p:cNvPr id="4" name="Slide Number Placeholder 3">
            <a:extLst>
              <a:ext uri="{FF2B5EF4-FFF2-40B4-BE49-F238E27FC236}">
                <a16:creationId xmlns:a16="http://schemas.microsoft.com/office/drawing/2014/main" id="{BDB684AD-5A8A-F576-3509-A4A8E881757D}"/>
              </a:ext>
            </a:extLst>
          </p:cNvPr>
          <p:cNvSpPr>
            <a:spLocks noGrp="1"/>
          </p:cNvSpPr>
          <p:nvPr>
            <p:ph type="sldNum" sz="quarter" idx="5"/>
          </p:nvPr>
        </p:nvSpPr>
        <p:spPr/>
        <p:txBody>
          <a:bodyPr/>
          <a:lstStyle/>
          <a:p>
            <a:fld id="{F5540E1B-F5FF-46E5-834A-ECEDBAC3D1C5}" type="slidenum">
              <a:rPr lang="en-US" smtClean="0"/>
              <a:t>9</a:t>
            </a:fld>
            <a:endParaRPr lang="en-US"/>
          </a:p>
        </p:txBody>
      </p:sp>
    </p:spTree>
    <p:extLst>
      <p:ext uri="{BB962C8B-B14F-4D97-AF65-F5344CB8AC3E}">
        <p14:creationId xmlns:p14="http://schemas.microsoft.com/office/powerpoint/2010/main" val="289087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6D12-A51B-848A-42BC-214974AEA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A98FD-1388-615C-1308-AE9EFA228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C346D-03BB-D376-F1B7-BA986E55E40B}"/>
              </a:ext>
            </a:extLst>
          </p:cNvPr>
          <p:cNvSpPr>
            <a:spLocks noGrp="1"/>
          </p:cNvSpPr>
          <p:nvPr>
            <p:ph type="body" idx="1"/>
          </p:nvPr>
        </p:nvSpPr>
        <p:spPr/>
        <p:txBody>
          <a:bodyPr/>
          <a:lstStyle/>
          <a:p>
            <a:r>
              <a:rPr lang="en-US" dirty="0"/>
              <a:t>Next, we finish the gate stack with the low-pressure chemical vapor deposition of a poly-crystalline silicon layer.</a:t>
            </a:r>
          </a:p>
        </p:txBody>
      </p:sp>
      <p:sp>
        <p:nvSpPr>
          <p:cNvPr id="4" name="Slide Number Placeholder 3">
            <a:extLst>
              <a:ext uri="{FF2B5EF4-FFF2-40B4-BE49-F238E27FC236}">
                <a16:creationId xmlns:a16="http://schemas.microsoft.com/office/drawing/2014/main" id="{00513431-58D0-017B-95C4-2B0D9F50BAD9}"/>
              </a:ext>
            </a:extLst>
          </p:cNvPr>
          <p:cNvSpPr>
            <a:spLocks noGrp="1"/>
          </p:cNvSpPr>
          <p:nvPr>
            <p:ph type="sldNum" sz="quarter" idx="5"/>
          </p:nvPr>
        </p:nvSpPr>
        <p:spPr/>
        <p:txBody>
          <a:bodyPr/>
          <a:lstStyle/>
          <a:p>
            <a:fld id="{F5540E1B-F5FF-46E5-834A-ECEDBAC3D1C5}" type="slidenum">
              <a:rPr lang="en-US" smtClean="0"/>
              <a:t>10</a:t>
            </a:fld>
            <a:endParaRPr lang="en-US"/>
          </a:p>
        </p:txBody>
      </p:sp>
    </p:spTree>
    <p:extLst>
      <p:ext uri="{BB962C8B-B14F-4D97-AF65-F5344CB8AC3E}">
        <p14:creationId xmlns:p14="http://schemas.microsoft.com/office/powerpoint/2010/main" val="199559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3D2A-302C-F4CD-CA41-6B7A85360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9784C-FAE2-5DC7-E163-6A07B0BE7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25D99F-1E50-000D-F5E2-99CF551502A2}"/>
              </a:ext>
            </a:extLst>
          </p:cNvPr>
          <p:cNvSpPr>
            <a:spLocks noGrp="1"/>
          </p:cNvSpPr>
          <p:nvPr>
            <p:ph type="dt" sz="half" idx="10"/>
          </p:nvPr>
        </p:nvSpPr>
        <p:spPr/>
        <p:txBody>
          <a:bodyPr/>
          <a:lstStyle/>
          <a:p>
            <a:fld id="{980B0C2A-9CFA-4A4D-BEDD-A5ED759AE4F5}" type="datetime1">
              <a:rPr lang="en-US" smtClean="0"/>
              <a:t>1/20/2026</a:t>
            </a:fld>
            <a:endParaRPr lang="en-US"/>
          </a:p>
        </p:txBody>
      </p:sp>
      <p:sp>
        <p:nvSpPr>
          <p:cNvPr id="5" name="Footer Placeholder 4">
            <a:extLst>
              <a:ext uri="{FF2B5EF4-FFF2-40B4-BE49-F238E27FC236}">
                <a16:creationId xmlns:a16="http://schemas.microsoft.com/office/drawing/2014/main" id="{7A1D0239-B85B-3C04-E890-6F7232D5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F4D23-FB9F-D9D0-57E8-7016EE3E6453}"/>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175661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8B70-6122-2FCC-68AA-6D5644E7D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9A14D-34BF-4847-26B7-3AE627F560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BFFF5-35A6-7A6E-37B9-4121B1738FAB}"/>
              </a:ext>
            </a:extLst>
          </p:cNvPr>
          <p:cNvSpPr>
            <a:spLocks noGrp="1"/>
          </p:cNvSpPr>
          <p:nvPr>
            <p:ph type="dt" sz="half" idx="10"/>
          </p:nvPr>
        </p:nvSpPr>
        <p:spPr/>
        <p:txBody>
          <a:bodyPr/>
          <a:lstStyle/>
          <a:p>
            <a:fld id="{978A806A-769E-41A9-ACAE-4D0FFB1BA8E2}" type="datetime1">
              <a:rPr lang="en-US" smtClean="0"/>
              <a:t>1/20/2026</a:t>
            </a:fld>
            <a:endParaRPr lang="en-US"/>
          </a:p>
        </p:txBody>
      </p:sp>
      <p:sp>
        <p:nvSpPr>
          <p:cNvPr id="5" name="Footer Placeholder 4">
            <a:extLst>
              <a:ext uri="{FF2B5EF4-FFF2-40B4-BE49-F238E27FC236}">
                <a16:creationId xmlns:a16="http://schemas.microsoft.com/office/drawing/2014/main" id="{6D9DC8BD-513F-6021-73F1-ECD704BA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86E1C-357C-D077-9AA9-848C539985CB}"/>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314635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518F2C-0466-DBBB-9935-493B7CD06D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63CB99-0D09-DDBB-946E-6027D560C4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FBE5F-074F-3D7E-87A0-F0839D51C258}"/>
              </a:ext>
            </a:extLst>
          </p:cNvPr>
          <p:cNvSpPr>
            <a:spLocks noGrp="1"/>
          </p:cNvSpPr>
          <p:nvPr>
            <p:ph type="dt" sz="half" idx="10"/>
          </p:nvPr>
        </p:nvSpPr>
        <p:spPr/>
        <p:txBody>
          <a:bodyPr/>
          <a:lstStyle/>
          <a:p>
            <a:fld id="{837FDF9D-7B7D-4715-ADB7-A822B6236FC3}" type="datetime1">
              <a:rPr lang="en-US" smtClean="0"/>
              <a:t>1/20/2026</a:t>
            </a:fld>
            <a:endParaRPr lang="en-US"/>
          </a:p>
        </p:txBody>
      </p:sp>
      <p:sp>
        <p:nvSpPr>
          <p:cNvPr id="5" name="Footer Placeholder 4">
            <a:extLst>
              <a:ext uri="{FF2B5EF4-FFF2-40B4-BE49-F238E27FC236}">
                <a16:creationId xmlns:a16="http://schemas.microsoft.com/office/drawing/2014/main" id="{C24406C6-1B36-6A64-120E-C729F032A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867EE-0B22-D293-0331-B6A96B678EFC}"/>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271227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8CA-350D-8CC0-6C91-CFE933458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7FE87-8B2F-C88F-F785-0F7131EAE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1AE26-F829-85CF-9585-13BE4E3E0A50}"/>
              </a:ext>
            </a:extLst>
          </p:cNvPr>
          <p:cNvSpPr>
            <a:spLocks noGrp="1"/>
          </p:cNvSpPr>
          <p:nvPr>
            <p:ph type="dt" sz="half" idx="10"/>
          </p:nvPr>
        </p:nvSpPr>
        <p:spPr/>
        <p:txBody>
          <a:bodyPr/>
          <a:lstStyle/>
          <a:p>
            <a:fld id="{5219F4F0-ED75-4B60-BAE0-DA8D69881C5A}" type="datetime1">
              <a:rPr lang="en-US" smtClean="0"/>
              <a:t>1/20/2026</a:t>
            </a:fld>
            <a:endParaRPr lang="en-US"/>
          </a:p>
        </p:txBody>
      </p:sp>
      <p:sp>
        <p:nvSpPr>
          <p:cNvPr id="5" name="Footer Placeholder 4">
            <a:extLst>
              <a:ext uri="{FF2B5EF4-FFF2-40B4-BE49-F238E27FC236}">
                <a16:creationId xmlns:a16="http://schemas.microsoft.com/office/drawing/2014/main" id="{A83A7C50-6D27-A043-1898-063278663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0302C-45D1-A1A3-9031-D9F3D8285F0C}"/>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424654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CE68-E200-4353-D7BD-CCB272D39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3707F3-45CD-9FF4-39E0-0D1F3B17AF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E34068-F2A2-93AD-CD38-78ECD526E669}"/>
              </a:ext>
            </a:extLst>
          </p:cNvPr>
          <p:cNvSpPr>
            <a:spLocks noGrp="1"/>
          </p:cNvSpPr>
          <p:nvPr>
            <p:ph type="dt" sz="half" idx="10"/>
          </p:nvPr>
        </p:nvSpPr>
        <p:spPr/>
        <p:txBody>
          <a:bodyPr/>
          <a:lstStyle/>
          <a:p>
            <a:fld id="{25799B23-F497-461E-B2A8-BAEA2963D740}" type="datetime1">
              <a:rPr lang="en-US" smtClean="0"/>
              <a:t>1/20/2026</a:t>
            </a:fld>
            <a:endParaRPr lang="en-US"/>
          </a:p>
        </p:txBody>
      </p:sp>
      <p:sp>
        <p:nvSpPr>
          <p:cNvPr id="5" name="Footer Placeholder 4">
            <a:extLst>
              <a:ext uri="{FF2B5EF4-FFF2-40B4-BE49-F238E27FC236}">
                <a16:creationId xmlns:a16="http://schemas.microsoft.com/office/drawing/2014/main" id="{31301B23-E4E8-4086-F94D-EF56F7150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F7C3F-A38B-7E3B-E4DB-83A4D58541B6}"/>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201884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18F1-DDDB-A6E1-0C9B-9CA9B7E2C4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67CA78-66AF-67E8-C7EC-9BBC52C11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2FBB9-1A04-F1B1-FCCD-D64B54CF12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8A568-E7C2-57B8-89C1-F1BF87B7249A}"/>
              </a:ext>
            </a:extLst>
          </p:cNvPr>
          <p:cNvSpPr>
            <a:spLocks noGrp="1"/>
          </p:cNvSpPr>
          <p:nvPr>
            <p:ph type="dt" sz="half" idx="10"/>
          </p:nvPr>
        </p:nvSpPr>
        <p:spPr/>
        <p:txBody>
          <a:bodyPr/>
          <a:lstStyle/>
          <a:p>
            <a:fld id="{46AE0519-D143-4F87-A2DE-983F13C9162F}" type="datetime1">
              <a:rPr lang="en-US" smtClean="0"/>
              <a:t>1/20/2026</a:t>
            </a:fld>
            <a:endParaRPr lang="en-US"/>
          </a:p>
        </p:txBody>
      </p:sp>
      <p:sp>
        <p:nvSpPr>
          <p:cNvPr id="6" name="Footer Placeholder 5">
            <a:extLst>
              <a:ext uri="{FF2B5EF4-FFF2-40B4-BE49-F238E27FC236}">
                <a16:creationId xmlns:a16="http://schemas.microsoft.com/office/drawing/2014/main" id="{84146B93-1E14-19D4-E946-8297050DA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26E4E-1DE5-B514-8E6E-B1D4D08F7D99}"/>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307766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0D34-7F49-7067-DBEC-F0C54C137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F75787-96ED-C7D6-EDCD-CFA18ED25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F82F55-C3C1-A495-E481-D2A7FCE266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7786B-8EB1-D7FD-275F-D9C2BD6AD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8A658-113C-465B-E9CB-C336944837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06E45-B4A3-30AD-D5CC-E408754B7857}"/>
              </a:ext>
            </a:extLst>
          </p:cNvPr>
          <p:cNvSpPr>
            <a:spLocks noGrp="1"/>
          </p:cNvSpPr>
          <p:nvPr>
            <p:ph type="dt" sz="half" idx="10"/>
          </p:nvPr>
        </p:nvSpPr>
        <p:spPr/>
        <p:txBody>
          <a:bodyPr/>
          <a:lstStyle/>
          <a:p>
            <a:fld id="{C182266A-DA58-4BEE-883C-72AB59486F23}" type="datetime1">
              <a:rPr lang="en-US" smtClean="0"/>
              <a:t>1/20/2026</a:t>
            </a:fld>
            <a:endParaRPr lang="en-US"/>
          </a:p>
        </p:txBody>
      </p:sp>
      <p:sp>
        <p:nvSpPr>
          <p:cNvPr id="8" name="Footer Placeholder 7">
            <a:extLst>
              <a:ext uri="{FF2B5EF4-FFF2-40B4-BE49-F238E27FC236}">
                <a16:creationId xmlns:a16="http://schemas.microsoft.com/office/drawing/2014/main" id="{C060E0C2-ABA9-2574-BC94-43F318FBF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5C2F06-EFD5-B379-C989-367EAE655C5D}"/>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27516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5578-A4D0-84BF-3677-F547A376C2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FB342-D03C-4646-1C2A-3BCCC790EB7D}"/>
              </a:ext>
            </a:extLst>
          </p:cNvPr>
          <p:cNvSpPr>
            <a:spLocks noGrp="1"/>
          </p:cNvSpPr>
          <p:nvPr>
            <p:ph type="dt" sz="half" idx="10"/>
          </p:nvPr>
        </p:nvSpPr>
        <p:spPr/>
        <p:txBody>
          <a:bodyPr/>
          <a:lstStyle/>
          <a:p>
            <a:fld id="{65230FD1-C970-4667-9E51-BF9D3D5838B2}" type="datetime1">
              <a:rPr lang="en-US" smtClean="0"/>
              <a:t>1/20/2026</a:t>
            </a:fld>
            <a:endParaRPr lang="en-US"/>
          </a:p>
        </p:txBody>
      </p:sp>
      <p:sp>
        <p:nvSpPr>
          <p:cNvPr id="4" name="Footer Placeholder 3">
            <a:extLst>
              <a:ext uri="{FF2B5EF4-FFF2-40B4-BE49-F238E27FC236}">
                <a16:creationId xmlns:a16="http://schemas.microsoft.com/office/drawing/2014/main" id="{292066FF-DFD4-683E-8119-6DB994B411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D01D6-3CA2-62F1-81D7-C14D21F3C817}"/>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2805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0237-C214-BD9C-2EC6-9EC9DBA6A9CD}"/>
              </a:ext>
            </a:extLst>
          </p:cNvPr>
          <p:cNvSpPr>
            <a:spLocks noGrp="1"/>
          </p:cNvSpPr>
          <p:nvPr>
            <p:ph type="dt" sz="half" idx="10"/>
          </p:nvPr>
        </p:nvSpPr>
        <p:spPr/>
        <p:txBody>
          <a:bodyPr/>
          <a:lstStyle/>
          <a:p>
            <a:fld id="{384A0B77-B877-4C0A-92FD-1DF83C0A12B4}" type="datetime1">
              <a:rPr lang="en-US" smtClean="0"/>
              <a:t>1/20/2026</a:t>
            </a:fld>
            <a:endParaRPr lang="en-US"/>
          </a:p>
        </p:txBody>
      </p:sp>
      <p:sp>
        <p:nvSpPr>
          <p:cNvPr id="3" name="Footer Placeholder 2">
            <a:extLst>
              <a:ext uri="{FF2B5EF4-FFF2-40B4-BE49-F238E27FC236}">
                <a16:creationId xmlns:a16="http://schemas.microsoft.com/office/drawing/2014/main" id="{7D33541A-32CE-4141-067B-C4E71537F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65B366-3D01-06D3-5BA8-A57728C58678}"/>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405954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6FE6-BC85-9C10-D077-4E823CDF6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7D134-2307-80E7-1907-127D03E1E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36FE6-742B-43A6-C51D-53C4B9F7C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FCC23-DA0E-08D9-EC24-23A2E3583A4B}"/>
              </a:ext>
            </a:extLst>
          </p:cNvPr>
          <p:cNvSpPr>
            <a:spLocks noGrp="1"/>
          </p:cNvSpPr>
          <p:nvPr>
            <p:ph type="dt" sz="half" idx="10"/>
          </p:nvPr>
        </p:nvSpPr>
        <p:spPr/>
        <p:txBody>
          <a:bodyPr/>
          <a:lstStyle/>
          <a:p>
            <a:fld id="{91CCD9A7-424F-4D73-8D1A-A0401CCC71CE}" type="datetime1">
              <a:rPr lang="en-US" smtClean="0"/>
              <a:t>1/20/2026</a:t>
            </a:fld>
            <a:endParaRPr lang="en-US"/>
          </a:p>
        </p:txBody>
      </p:sp>
      <p:sp>
        <p:nvSpPr>
          <p:cNvPr id="6" name="Footer Placeholder 5">
            <a:extLst>
              <a:ext uri="{FF2B5EF4-FFF2-40B4-BE49-F238E27FC236}">
                <a16:creationId xmlns:a16="http://schemas.microsoft.com/office/drawing/2014/main" id="{F44792CD-12A2-F59C-C96A-88FC8A6D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25C60-C51C-FEA3-BF40-6078E3ABA95E}"/>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41003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BB21-E1BB-28B9-D13F-1C0E10324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FEE91B-5001-5DB6-C23E-60DEBABFC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DAF77C-1D75-7301-BECD-0B09E484F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5E027-E2A4-1B47-27A3-BE06B6AE8D8F}"/>
              </a:ext>
            </a:extLst>
          </p:cNvPr>
          <p:cNvSpPr>
            <a:spLocks noGrp="1"/>
          </p:cNvSpPr>
          <p:nvPr>
            <p:ph type="dt" sz="half" idx="10"/>
          </p:nvPr>
        </p:nvSpPr>
        <p:spPr/>
        <p:txBody>
          <a:bodyPr/>
          <a:lstStyle/>
          <a:p>
            <a:fld id="{70FD529E-D89F-471C-AB08-2236CADFDBFD}" type="datetime1">
              <a:rPr lang="en-US" smtClean="0"/>
              <a:t>1/20/2026</a:t>
            </a:fld>
            <a:endParaRPr lang="en-US"/>
          </a:p>
        </p:txBody>
      </p:sp>
      <p:sp>
        <p:nvSpPr>
          <p:cNvPr id="6" name="Footer Placeholder 5">
            <a:extLst>
              <a:ext uri="{FF2B5EF4-FFF2-40B4-BE49-F238E27FC236}">
                <a16:creationId xmlns:a16="http://schemas.microsoft.com/office/drawing/2014/main" id="{D4DC7EA5-E5D2-749C-461E-12FA944C4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E64A6-D415-1D2E-5D6D-A2B0B2A4694F}"/>
              </a:ext>
            </a:extLst>
          </p:cNvPr>
          <p:cNvSpPr>
            <a:spLocks noGrp="1"/>
          </p:cNvSpPr>
          <p:nvPr>
            <p:ph type="sldNum" sz="quarter" idx="12"/>
          </p:nvPr>
        </p:nvSpPr>
        <p:spPr/>
        <p:txBody>
          <a:bodyPr/>
          <a:lstStyle/>
          <a:p>
            <a:fld id="{9E792356-BE57-4A31-B815-8090F569365B}" type="slidenum">
              <a:rPr lang="en-US" smtClean="0"/>
              <a:t>‹#›</a:t>
            </a:fld>
            <a:endParaRPr lang="en-US"/>
          </a:p>
        </p:txBody>
      </p:sp>
    </p:spTree>
    <p:extLst>
      <p:ext uri="{BB962C8B-B14F-4D97-AF65-F5344CB8AC3E}">
        <p14:creationId xmlns:p14="http://schemas.microsoft.com/office/powerpoint/2010/main" val="51332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A39C9-0ECF-ED5C-7DCC-8172DDDE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859891-C338-561A-F178-04AF1169C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FC684-D443-A483-71A2-C9E76564E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FF13F9-6D79-41D7-8287-0F93D123414F}" type="datetime1">
              <a:rPr lang="en-US" smtClean="0"/>
              <a:t>1/20/2026</a:t>
            </a:fld>
            <a:endParaRPr lang="en-US"/>
          </a:p>
        </p:txBody>
      </p:sp>
      <p:sp>
        <p:nvSpPr>
          <p:cNvPr id="5" name="Footer Placeholder 4">
            <a:extLst>
              <a:ext uri="{FF2B5EF4-FFF2-40B4-BE49-F238E27FC236}">
                <a16:creationId xmlns:a16="http://schemas.microsoft.com/office/drawing/2014/main" id="{8BC5FAE6-357C-5C22-730A-23E5F16E6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098174-E1D9-C83D-EFD8-DAF57CA2C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792356-BE57-4A31-B815-8090F569365B}" type="slidenum">
              <a:rPr lang="en-US" smtClean="0"/>
              <a:t>‹#›</a:t>
            </a:fld>
            <a:endParaRPr lang="en-US"/>
          </a:p>
        </p:txBody>
      </p:sp>
    </p:spTree>
    <p:extLst>
      <p:ext uri="{BB962C8B-B14F-4D97-AF65-F5344CB8AC3E}">
        <p14:creationId xmlns:p14="http://schemas.microsoft.com/office/powerpoint/2010/main" val="240711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63/1.3634052" TargetMode="External"/><Relationship Id="rId2" Type="http://schemas.openxmlformats.org/officeDocument/2006/relationships/hyperlink" Target="https://doi.org/10.1109/IEDM.2017.8268425" TargetMode="External"/><Relationship Id="rId1" Type="http://schemas.openxmlformats.org/officeDocument/2006/relationships/slideLayout" Target="../slideLayouts/slideLayout1.xml"/><Relationship Id="rId6" Type="http://schemas.openxmlformats.org/officeDocument/2006/relationships/hyperlink" Target="https://doi.org/10.1109/JPROC.2003.811702" TargetMode="External"/><Relationship Id="rId5" Type="http://schemas.openxmlformats.org/officeDocument/2006/relationships/hyperlink" Target="https://doi.org/10.1109/IEDM.2016.7838029" TargetMode="External"/><Relationship Id="rId4" Type="http://schemas.openxmlformats.org/officeDocument/2006/relationships/hyperlink" Target="https://doi.org/10.1109/IEDM.2016.783839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mp4"/><Relationship Id="rId7" Type="http://schemas.openxmlformats.org/officeDocument/2006/relationships/slideLayout" Target="../slideLayouts/slideLayout1.xml"/><Relationship Id="rId12" Type="http://schemas.openxmlformats.org/officeDocument/2006/relationships/hyperlink" Target="https://www.desmos.com/calculator/m2zlhxscq8"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10.png"/><Relationship Id="rId5" Type="http://schemas.microsoft.com/office/2007/relationships/media" Target="../media/media3.mp4"/><Relationship Id="rId10" Type="http://schemas.openxmlformats.org/officeDocument/2006/relationships/image" Target="../media/image9.png"/><Relationship Id="rId4" Type="http://schemas.openxmlformats.org/officeDocument/2006/relationships/video" Target="../media/media2.mp4"/><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5018DC-048F-238A-74DB-5D9EFF487286}"/>
              </a:ext>
            </a:extLst>
          </p:cNvPr>
          <p:cNvSpPr txBox="1"/>
          <p:nvPr/>
        </p:nvSpPr>
        <p:spPr>
          <a:xfrm>
            <a:off x="2380344" y="1906053"/>
            <a:ext cx="7431312" cy="1569660"/>
          </a:xfrm>
          <a:prstGeom prst="rect">
            <a:avLst/>
          </a:prstGeom>
          <a:noFill/>
        </p:spPr>
        <p:txBody>
          <a:bodyPr wrap="square" rtlCol="0">
            <a:spAutoFit/>
          </a:bodyPr>
          <a:lstStyle/>
          <a:p>
            <a:pPr algn="ctr"/>
            <a:r>
              <a:rPr lang="en-US" sz="3200" dirty="0" err="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FeFET</a:t>
            </a:r>
            <a:br>
              <a:rPr lang="en-US" sz="32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en-US" sz="32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in 22nm FDSOI</a:t>
            </a:r>
            <a:br>
              <a:rPr lang="en-US" sz="32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en-US" sz="32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for fast, low-power, non-volatile memory </a:t>
            </a:r>
          </a:p>
        </p:txBody>
      </p:sp>
      <p:sp>
        <p:nvSpPr>
          <p:cNvPr id="2" name="TextBox 1">
            <a:extLst>
              <a:ext uri="{FF2B5EF4-FFF2-40B4-BE49-F238E27FC236}">
                <a16:creationId xmlns:a16="http://schemas.microsoft.com/office/drawing/2014/main" id="{8C77874F-5904-AEB1-481E-3339D2087360}"/>
              </a:ext>
            </a:extLst>
          </p:cNvPr>
          <p:cNvSpPr txBox="1"/>
          <p:nvPr/>
        </p:nvSpPr>
        <p:spPr>
          <a:xfrm>
            <a:off x="4876801" y="4033273"/>
            <a:ext cx="2438398" cy="1512530"/>
          </a:xfrm>
          <a:prstGeom prst="rect">
            <a:avLst/>
          </a:prstGeom>
          <a:noFill/>
        </p:spPr>
        <p:txBody>
          <a:bodyPr wrap="square" rtlCol="0">
            <a:spAutoFit/>
          </a:bodyPr>
          <a:lstStyle/>
          <a:p>
            <a:pPr algn="ctr">
              <a:lnSpc>
                <a:spcPct val="150000"/>
              </a:lnSpc>
            </a:pPr>
            <a:r>
              <a:rPr lang="en-US" dirty="0">
                <a:latin typeface="Cambria Math" panose="02040503050406030204" pitchFamily="18" charset="0"/>
                <a:ea typeface="Cambria Math" panose="02040503050406030204" pitchFamily="18" charset="0"/>
              </a:rPr>
              <a:t>Presentation by:</a:t>
            </a:r>
          </a:p>
          <a:p>
            <a:pPr algn="ctr">
              <a:lnSpc>
                <a:spcPct val="125000"/>
              </a:lnSpc>
            </a:pPr>
            <a:r>
              <a:rPr lang="en-US" b="1" dirty="0">
                <a:latin typeface="Cambria Math" panose="02040503050406030204" pitchFamily="18" charset="0"/>
                <a:ea typeface="Cambria Math" panose="02040503050406030204" pitchFamily="18" charset="0"/>
              </a:rPr>
              <a:t>Khalil Ouali</a:t>
            </a:r>
          </a:p>
          <a:p>
            <a:pPr algn="ctr">
              <a:lnSpc>
                <a:spcPct val="125000"/>
              </a:lnSpc>
            </a:pPr>
            <a:r>
              <a:rPr lang="en-US" b="1" dirty="0" err="1">
                <a:latin typeface="Cambria Math" panose="02040503050406030204" pitchFamily="18" charset="0"/>
                <a:ea typeface="Cambria Math" panose="02040503050406030204" pitchFamily="18" charset="0"/>
              </a:rPr>
              <a:t>Khumar</a:t>
            </a:r>
            <a:r>
              <a:rPr lang="en-US" b="1" dirty="0">
                <a:latin typeface="Cambria Math" panose="02040503050406030204" pitchFamily="18" charset="0"/>
                <a:ea typeface="Cambria Math" panose="02040503050406030204" pitchFamily="18" charset="0"/>
              </a:rPr>
              <a:t> Huseynzade</a:t>
            </a:r>
          </a:p>
          <a:p>
            <a:pPr algn="ctr">
              <a:lnSpc>
                <a:spcPct val="125000"/>
              </a:lnSpc>
            </a:pPr>
            <a:r>
              <a:rPr lang="en-US" b="1" dirty="0">
                <a:latin typeface="Cambria Math" panose="02040503050406030204" pitchFamily="18" charset="0"/>
                <a:ea typeface="Cambria Math" panose="02040503050406030204" pitchFamily="18" charset="0"/>
              </a:rPr>
              <a:t>Olya </a:t>
            </a:r>
            <a:r>
              <a:rPr lang="en-US" b="1" dirty="0" err="1">
                <a:latin typeface="Cambria Math" panose="02040503050406030204" pitchFamily="18" charset="0"/>
                <a:ea typeface="Cambria Math" panose="02040503050406030204" pitchFamily="18" charset="0"/>
              </a:rPr>
              <a:t>Tsormutyan</a:t>
            </a:r>
            <a:endParaRPr lang="en-US" b="1" dirty="0">
              <a:latin typeface="Cambria Math" panose="02040503050406030204" pitchFamily="18" charset="0"/>
              <a:ea typeface="Cambria Math" panose="02040503050406030204" pitchFamily="18" charset="0"/>
            </a:endParaRPr>
          </a:p>
        </p:txBody>
      </p:sp>
      <p:grpSp>
        <p:nvGrpSpPr>
          <p:cNvPr id="21" name="Group 20">
            <a:extLst>
              <a:ext uri="{FF2B5EF4-FFF2-40B4-BE49-F238E27FC236}">
                <a16:creationId xmlns:a16="http://schemas.microsoft.com/office/drawing/2014/main" id="{3AFF0FE7-054B-DC7B-64C7-A5D899F3CD93}"/>
              </a:ext>
            </a:extLst>
          </p:cNvPr>
          <p:cNvGrpSpPr/>
          <p:nvPr/>
        </p:nvGrpSpPr>
        <p:grpSpPr>
          <a:xfrm>
            <a:off x="1187852" y="448493"/>
            <a:ext cx="9816297" cy="900000"/>
            <a:chOff x="954752" y="448493"/>
            <a:chExt cx="9816297" cy="900000"/>
          </a:xfrm>
        </p:grpSpPr>
        <p:pic>
          <p:nvPicPr>
            <p:cNvPr id="11" name="Graphic 10">
              <a:extLst>
                <a:ext uri="{FF2B5EF4-FFF2-40B4-BE49-F238E27FC236}">
                  <a16:creationId xmlns:a16="http://schemas.microsoft.com/office/drawing/2014/main" id="{CC30DB20-420A-93BE-442A-CE9DA8DB04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8496" y="448493"/>
              <a:ext cx="2992580" cy="900000"/>
            </a:xfrm>
            <a:prstGeom prst="rect">
              <a:avLst/>
            </a:prstGeom>
          </p:spPr>
        </p:pic>
        <p:pic>
          <p:nvPicPr>
            <p:cNvPr id="13" name="Graphic 12">
              <a:extLst>
                <a:ext uri="{FF2B5EF4-FFF2-40B4-BE49-F238E27FC236}">
                  <a16:creationId xmlns:a16="http://schemas.microsoft.com/office/drawing/2014/main" id="{8674C7A9-BEB8-529A-55F7-6E712FE8CA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11412" y="448493"/>
              <a:ext cx="515194" cy="900000"/>
            </a:xfrm>
            <a:prstGeom prst="rect">
              <a:avLst/>
            </a:prstGeom>
          </p:spPr>
        </p:pic>
        <p:pic>
          <p:nvPicPr>
            <p:cNvPr id="15" name="Graphic 14">
              <a:extLst>
                <a:ext uri="{FF2B5EF4-FFF2-40B4-BE49-F238E27FC236}">
                  <a16:creationId xmlns:a16="http://schemas.microsoft.com/office/drawing/2014/main" id="{4B4F1896-B5C0-860C-A8B0-C05C26C9A8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752" y="448493"/>
              <a:ext cx="2254771" cy="900000"/>
            </a:xfrm>
            <a:prstGeom prst="rect">
              <a:avLst/>
            </a:prstGeom>
          </p:spPr>
        </p:pic>
        <p:pic>
          <p:nvPicPr>
            <p:cNvPr id="1026" name="Picture 2" descr="EMINENT">
              <a:extLst>
                <a:ext uri="{FF2B5EF4-FFF2-40B4-BE49-F238E27FC236}">
                  <a16:creationId xmlns:a16="http://schemas.microsoft.com/office/drawing/2014/main" id="{6081DFD3-CA43-8644-07B7-D3EAAB2CDB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0049" y="448493"/>
              <a:ext cx="2331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D2F036C5-3EC3-9C9E-44FF-3E00E3CB68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2965" y="448493"/>
              <a:ext cx="515194" cy="900000"/>
            </a:xfrm>
            <a:prstGeom prst="rect">
              <a:avLst/>
            </a:prstGeom>
          </p:spPr>
        </p:pic>
      </p:grpSp>
      <p:sp>
        <p:nvSpPr>
          <p:cNvPr id="19" name="TextBox 18">
            <a:extLst>
              <a:ext uri="{FF2B5EF4-FFF2-40B4-BE49-F238E27FC236}">
                <a16:creationId xmlns:a16="http://schemas.microsoft.com/office/drawing/2014/main" id="{3C3A2061-DE22-DC85-EE8C-EA76BA34FBC3}"/>
              </a:ext>
            </a:extLst>
          </p:cNvPr>
          <p:cNvSpPr txBox="1"/>
          <p:nvPr/>
        </p:nvSpPr>
        <p:spPr>
          <a:xfrm>
            <a:off x="954752" y="6103362"/>
            <a:ext cx="5045798" cy="456472"/>
          </a:xfrm>
          <a:prstGeom prst="rect">
            <a:avLst/>
          </a:prstGeom>
          <a:noFill/>
        </p:spPr>
        <p:txBody>
          <a:bodyPr wrap="square" rtlCol="0">
            <a:spAutoFit/>
          </a:bodyPr>
          <a:lstStyle/>
          <a:p>
            <a:pPr algn="ctr">
              <a:lnSpc>
                <a:spcPct val="150000"/>
              </a:lnSpc>
            </a:pPr>
            <a:r>
              <a:rPr lang="en-US" dirty="0">
                <a:latin typeface="Cambria Math" panose="02040503050406030204" pitchFamily="18" charset="0"/>
                <a:ea typeface="Cambria Math" panose="02040503050406030204" pitchFamily="18" charset="0"/>
              </a:rPr>
              <a:t>Nanotechnology course — Dr. Andreas </a:t>
            </a:r>
            <a:r>
              <a:rPr lang="en-US" dirty="0" err="1">
                <a:latin typeface="Cambria Math" panose="02040503050406030204" pitchFamily="18" charset="0"/>
                <a:ea typeface="Cambria Math" panose="02040503050406030204" pitchFamily="18" charset="0"/>
              </a:rPr>
              <a:t>Bablich</a:t>
            </a:r>
            <a:endParaRPr lang="en-US" dirty="0">
              <a:latin typeface="Cambria Math" panose="02040503050406030204" pitchFamily="18" charset="0"/>
              <a:ea typeface="Cambria Math" panose="02040503050406030204" pitchFamily="18" charset="0"/>
            </a:endParaRPr>
          </a:p>
        </p:txBody>
      </p:sp>
      <p:sp>
        <p:nvSpPr>
          <p:cNvPr id="20" name="TextBox 19">
            <a:extLst>
              <a:ext uri="{FF2B5EF4-FFF2-40B4-BE49-F238E27FC236}">
                <a16:creationId xmlns:a16="http://schemas.microsoft.com/office/drawing/2014/main" id="{19E2480A-7697-8D8E-B2DD-7DB7E2532DF1}"/>
              </a:ext>
            </a:extLst>
          </p:cNvPr>
          <p:cNvSpPr txBox="1"/>
          <p:nvPr/>
        </p:nvSpPr>
        <p:spPr>
          <a:xfrm>
            <a:off x="7845811" y="6103362"/>
            <a:ext cx="3391437" cy="456472"/>
          </a:xfrm>
          <a:prstGeom prst="rect">
            <a:avLst/>
          </a:prstGeom>
          <a:noFill/>
        </p:spPr>
        <p:txBody>
          <a:bodyPr wrap="square" rtlCol="0">
            <a:spAutoFit/>
          </a:bodyPr>
          <a:lstStyle/>
          <a:p>
            <a:pPr algn="r">
              <a:lnSpc>
                <a:spcPct val="150000"/>
              </a:lnSpc>
            </a:pPr>
            <a:r>
              <a:rPr lang="en-US" dirty="0">
                <a:latin typeface="Cambria Math" panose="02040503050406030204" pitchFamily="18" charset="0"/>
                <a:ea typeface="Cambria Math" panose="02040503050406030204" pitchFamily="18" charset="0"/>
              </a:rPr>
              <a:t>Winter Semester 2025-2026</a:t>
            </a:r>
          </a:p>
        </p:txBody>
      </p:sp>
    </p:spTree>
    <p:extLst>
      <p:ext uri="{BB962C8B-B14F-4D97-AF65-F5344CB8AC3E}">
        <p14:creationId xmlns:p14="http://schemas.microsoft.com/office/powerpoint/2010/main" val="378320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7423-AE08-58AB-0FB4-89CFB49D050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6BF59C5-1CFE-C9B9-E61E-6754602DA4C9}"/>
              </a:ext>
            </a:extLst>
          </p:cNvPr>
          <p:cNvSpPr txBox="1"/>
          <p:nvPr/>
        </p:nvSpPr>
        <p:spPr>
          <a:xfrm>
            <a:off x="559190" y="462914"/>
            <a:ext cx="9647385" cy="523220"/>
          </a:xfrm>
          <a:prstGeom prst="rect">
            <a:avLst/>
          </a:prstGeom>
          <a:noFill/>
        </p:spPr>
        <p:txBody>
          <a:bodyPr wrap="none" rtlCol="0">
            <a:spAutoFit/>
          </a:bodyPr>
          <a:lstStyle/>
          <a:p>
            <a:r>
              <a:rPr lang="en-US" sz="2800" dirty="0"/>
              <a:t>Low Pressure (LP) Chemical Vapor Deposition (CVD) of Poly-Si</a:t>
            </a:r>
          </a:p>
        </p:txBody>
      </p:sp>
      <p:sp>
        <p:nvSpPr>
          <p:cNvPr id="12" name="Rectangle 11">
            <a:extLst>
              <a:ext uri="{FF2B5EF4-FFF2-40B4-BE49-F238E27FC236}">
                <a16:creationId xmlns:a16="http://schemas.microsoft.com/office/drawing/2014/main" id="{1AD5D9F6-DB57-56AC-2CF1-C15E68CEC591}"/>
              </a:ext>
            </a:extLst>
          </p:cNvPr>
          <p:cNvSpPr/>
          <p:nvPr/>
        </p:nvSpPr>
        <p:spPr>
          <a:xfrm>
            <a:off x="1548384" y="1862051"/>
            <a:ext cx="9095232" cy="817057"/>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grpSp>
        <p:nvGrpSpPr>
          <p:cNvPr id="28" name="Group 27">
            <a:extLst>
              <a:ext uri="{FF2B5EF4-FFF2-40B4-BE49-F238E27FC236}">
                <a16:creationId xmlns:a16="http://schemas.microsoft.com/office/drawing/2014/main" id="{54BC1606-7418-944A-6FEE-E558591D9503}"/>
              </a:ext>
            </a:extLst>
          </p:cNvPr>
          <p:cNvGrpSpPr/>
          <p:nvPr/>
        </p:nvGrpSpPr>
        <p:grpSpPr>
          <a:xfrm>
            <a:off x="2000309" y="5675086"/>
            <a:ext cx="8191383" cy="720000"/>
            <a:chOff x="1055429" y="5675086"/>
            <a:chExt cx="8191383" cy="720000"/>
          </a:xfrm>
        </p:grpSpPr>
        <p:sp>
          <p:nvSpPr>
            <p:cNvPr id="29" name="Rectangle 28">
              <a:extLst>
                <a:ext uri="{FF2B5EF4-FFF2-40B4-BE49-F238E27FC236}">
                  <a16:creationId xmlns:a16="http://schemas.microsoft.com/office/drawing/2014/main" id="{8FEAAEB6-9010-1FCD-EDB3-D0CC3AC98F9A}"/>
                </a:ext>
              </a:extLst>
            </p:cNvPr>
            <p:cNvSpPr/>
            <p:nvPr/>
          </p:nvSpPr>
          <p:spPr>
            <a:xfrm>
              <a:off x="1055429"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30" name="Rectangle 29">
              <a:extLst>
                <a:ext uri="{FF2B5EF4-FFF2-40B4-BE49-F238E27FC236}">
                  <a16:creationId xmlns:a16="http://schemas.microsoft.com/office/drawing/2014/main" id="{5141AF44-A0B7-B856-C8D7-11355C6D421A}"/>
                </a:ext>
              </a:extLst>
            </p:cNvPr>
            <p:cNvSpPr/>
            <p:nvPr/>
          </p:nvSpPr>
          <p:spPr>
            <a:xfrm>
              <a:off x="2390745"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1" name="Rectangle 30">
              <a:extLst>
                <a:ext uri="{FF2B5EF4-FFF2-40B4-BE49-F238E27FC236}">
                  <a16:creationId xmlns:a16="http://schemas.microsoft.com/office/drawing/2014/main" id="{A9FFF340-0F1A-5AE7-FB76-23CB2AA2109E}"/>
                </a:ext>
              </a:extLst>
            </p:cNvPr>
            <p:cNvSpPr/>
            <p:nvPr/>
          </p:nvSpPr>
          <p:spPr>
            <a:xfrm>
              <a:off x="602681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2" name="Rectangle 31">
              <a:extLst>
                <a:ext uri="{FF2B5EF4-FFF2-40B4-BE49-F238E27FC236}">
                  <a16:creationId xmlns:a16="http://schemas.microsoft.com/office/drawing/2014/main" id="{884AAD3F-2A78-3588-A0B5-E8D200DAA67D}"/>
                </a:ext>
              </a:extLst>
            </p:cNvPr>
            <p:cNvSpPr/>
            <p:nvPr/>
          </p:nvSpPr>
          <p:spPr>
            <a:xfrm>
              <a:off x="4137058"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3" name="Rectangle 32">
              <a:extLst>
                <a:ext uri="{FF2B5EF4-FFF2-40B4-BE49-F238E27FC236}">
                  <a16:creationId xmlns:a16="http://schemas.microsoft.com/office/drawing/2014/main" id="{9331A377-4421-F398-A6A1-26F030460C58}"/>
                </a:ext>
              </a:extLst>
            </p:cNvPr>
            <p:cNvSpPr/>
            <p:nvPr/>
          </p:nvSpPr>
          <p:spPr>
            <a:xfrm>
              <a:off x="8257618"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3" name="Slide Number Placeholder 2">
            <a:extLst>
              <a:ext uri="{FF2B5EF4-FFF2-40B4-BE49-F238E27FC236}">
                <a16:creationId xmlns:a16="http://schemas.microsoft.com/office/drawing/2014/main" id="{095F8080-6532-7EF2-B371-FF4D3E3FCE1C}"/>
              </a:ext>
            </a:extLst>
          </p:cNvPr>
          <p:cNvSpPr>
            <a:spLocks noGrp="1"/>
          </p:cNvSpPr>
          <p:nvPr>
            <p:ph type="sldNum" sz="quarter" idx="12"/>
          </p:nvPr>
        </p:nvSpPr>
        <p:spPr/>
        <p:txBody>
          <a:bodyPr/>
          <a:lstStyle/>
          <a:p>
            <a:fld id="{9E792356-BE57-4A31-B815-8090F569365B}" type="slidenum">
              <a:rPr lang="en-US" smtClean="0"/>
              <a:t>10</a:t>
            </a:fld>
            <a:endParaRPr lang="en-US"/>
          </a:p>
        </p:txBody>
      </p:sp>
      <p:sp>
        <p:nvSpPr>
          <p:cNvPr id="5" name="Rectangle 4">
            <a:extLst>
              <a:ext uri="{FF2B5EF4-FFF2-40B4-BE49-F238E27FC236}">
                <a16:creationId xmlns:a16="http://schemas.microsoft.com/office/drawing/2014/main" id="{C0D070C4-EAEE-5785-B55C-75929EE94C51}"/>
              </a:ext>
            </a:extLst>
          </p:cNvPr>
          <p:cNvSpPr/>
          <p:nvPr/>
        </p:nvSpPr>
        <p:spPr>
          <a:xfrm>
            <a:off x="1548384" y="2668970"/>
            <a:ext cx="9095232"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6" name="Rectangle 5">
            <a:extLst>
              <a:ext uri="{FF2B5EF4-FFF2-40B4-BE49-F238E27FC236}">
                <a16:creationId xmlns:a16="http://schemas.microsoft.com/office/drawing/2014/main" id="{80B103DC-0E08-1FD1-C5C4-753DBBB8FC54}"/>
              </a:ext>
            </a:extLst>
          </p:cNvPr>
          <p:cNvSpPr/>
          <p:nvPr/>
        </p:nvSpPr>
        <p:spPr>
          <a:xfrm>
            <a:off x="1548384" y="2982914"/>
            <a:ext cx="9095232" cy="320828"/>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prstClr val="white"/>
                </a:solidFill>
                <a:latin typeface="Cambria Math" panose="02040503050406030204" pitchFamily="18" charset="0"/>
                <a:ea typeface="Cambria Math" panose="02040503050406030204" pitchFamily="18" charset="0"/>
                <a:cs typeface="JetBrains Mono" panose="02000009000000000000" pitchFamily="49" charset="0"/>
              </a:rPr>
              <a:t>Ferro-HK</a:t>
            </a:r>
            <a:endParaRPr lang="en-US" sz="2000" dirty="0">
              <a:solidFill>
                <a:prstClr val="white"/>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85CED48F-F58E-422E-BAEA-2A2259641EBE}"/>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0" name="Rectangle 9">
            <a:extLst>
              <a:ext uri="{FF2B5EF4-FFF2-40B4-BE49-F238E27FC236}">
                <a16:creationId xmlns:a16="http://schemas.microsoft.com/office/drawing/2014/main" id="{BECBB4BD-D890-3015-9F6D-F7BABAD96E58}"/>
              </a:ext>
            </a:extLst>
          </p:cNvPr>
          <p:cNvSpPr/>
          <p:nvPr/>
        </p:nvSpPr>
        <p:spPr>
          <a:xfrm>
            <a:off x="1548384" y="3303742"/>
            <a:ext cx="9095232" cy="125258"/>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1" name="Rectangle 10">
            <a:extLst>
              <a:ext uri="{FF2B5EF4-FFF2-40B4-BE49-F238E27FC236}">
                <a16:creationId xmlns:a16="http://schemas.microsoft.com/office/drawing/2014/main" id="{0D791A7C-4ED0-6EC6-4C85-F8989C433884}"/>
              </a:ext>
            </a:extLst>
          </p:cNvPr>
          <p:cNvSpPr/>
          <p:nvPr/>
        </p:nvSpPr>
        <p:spPr>
          <a:xfrm>
            <a:off x="1548384" y="3429000"/>
            <a:ext cx="9095232"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3" name="Rectangle 12">
            <a:extLst>
              <a:ext uri="{FF2B5EF4-FFF2-40B4-BE49-F238E27FC236}">
                <a16:creationId xmlns:a16="http://schemas.microsoft.com/office/drawing/2014/main" id="{810DA571-3759-83CB-F495-4EA9B81FA682}"/>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Tree>
    <p:extLst>
      <p:ext uri="{BB962C8B-B14F-4D97-AF65-F5344CB8AC3E}">
        <p14:creationId xmlns:p14="http://schemas.microsoft.com/office/powerpoint/2010/main" val="291466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E8820-17E7-F8F4-E426-F57DE1A68A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3C448E-5BF9-ABEA-DF2F-F6244FC18F96}"/>
              </a:ext>
            </a:extLst>
          </p:cNvPr>
          <p:cNvSpPr/>
          <p:nvPr/>
        </p:nvSpPr>
        <p:spPr>
          <a:xfrm>
            <a:off x="4584192" y="2668970"/>
            <a:ext cx="3023616"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19" name="TextBox 18">
            <a:extLst>
              <a:ext uri="{FF2B5EF4-FFF2-40B4-BE49-F238E27FC236}">
                <a16:creationId xmlns:a16="http://schemas.microsoft.com/office/drawing/2014/main" id="{D750BDC9-470C-857A-B3A6-B18666332194}"/>
              </a:ext>
            </a:extLst>
          </p:cNvPr>
          <p:cNvSpPr txBox="1"/>
          <p:nvPr/>
        </p:nvSpPr>
        <p:spPr>
          <a:xfrm>
            <a:off x="559190" y="462914"/>
            <a:ext cx="8772658" cy="954107"/>
          </a:xfrm>
          <a:prstGeom prst="rect">
            <a:avLst/>
          </a:prstGeom>
          <a:noFill/>
        </p:spPr>
        <p:txBody>
          <a:bodyPr wrap="none" rtlCol="0">
            <a:spAutoFit/>
          </a:bodyPr>
          <a:lstStyle/>
          <a:p>
            <a:r>
              <a:rPr lang="en-US" sz="2800" dirty="0"/>
              <a:t>Photolithography + Multi-Step Reactive Ion Etching (RIE)</a:t>
            </a:r>
          </a:p>
          <a:p>
            <a:r>
              <a:rPr lang="en-US" sz="2800" dirty="0"/>
              <a:t>⇒ Gate Patterning</a:t>
            </a:r>
          </a:p>
        </p:txBody>
      </p:sp>
      <p:sp>
        <p:nvSpPr>
          <p:cNvPr id="32" name="Rectangle 31">
            <a:extLst>
              <a:ext uri="{FF2B5EF4-FFF2-40B4-BE49-F238E27FC236}">
                <a16:creationId xmlns:a16="http://schemas.microsoft.com/office/drawing/2014/main" id="{5A5D3586-9FD9-E381-16E0-6CDD60A74DA0}"/>
              </a:ext>
            </a:extLst>
          </p:cNvPr>
          <p:cNvSpPr/>
          <p:nvPr/>
        </p:nvSpPr>
        <p:spPr>
          <a:xfrm>
            <a:off x="4584192" y="1862051"/>
            <a:ext cx="3023616" cy="817057"/>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sp>
        <p:nvSpPr>
          <p:cNvPr id="34" name="Rectangle 33">
            <a:extLst>
              <a:ext uri="{FF2B5EF4-FFF2-40B4-BE49-F238E27FC236}">
                <a16:creationId xmlns:a16="http://schemas.microsoft.com/office/drawing/2014/main" id="{5ABA39D1-C55F-71BE-15A3-49030E41ACDE}"/>
              </a:ext>
            </a:extLst>
          </p:cNvPr>
          <p:cNvSpPr/>
          <p:nvPr/>
        </p:nvSpPr>
        <p:spPr>
          <a:xfrm>
            <a:off x="4584192" y="3303742"/>
            <a:ext cx="3023616" cy="125258"/>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5" name="Rectangle 34">
            <a:extLst>
              <a:ext uri="{FF2B5EF4-FFF2-40B4-BE49-F238E27FC236}">
                <a16:creationId xmlns:a16="http://schemas.microsoft.com/office/drawing/2014/main" id="{7C6C86CA-975E-F91E-5515-E72962042988}"/>
              </a:ext>
            </a:extLst>
          </p:cNvPr>
          <p:cNvSpPr/>
          <p:nvPr/>
        </p:nvSpPr>
        <p:spPr>
          <a:xfrm>
            <a:off x="4584192" y="2982914"/>
            <a:ext cx="3023616" cy="32082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grpSp>
        <p:nvGrpSpPr>
          <p:cNvPr id="36" name="Group 35">
            <a:extLst>
              <a:ext uri="{FF2B5EF4-FFF2-40B4-BE49-F238E27FC236}">
                <a16:creationId xmlns:a16="http://schemas.microsoft.com/office/drawing/2014/main" id="{FE22ABC2-578A-F9DB-7C16-1EDB393A7543}"/>
              </a:ext>
            </a:extLst>
          </p:cNvPr>
          <p:cNvGrpSpPr/>
          <p:nvPr/>
        </p:nvGrpSpPr>
        <p:grpSpPr>
          <a:xfrm>
            <a:off x="2000309" y="5675086"/>
            <a:ext cx="8191383" cy="720000"/>
            <a:chOff x="1055429" y="5675086"/>
            <a:chExt cx="8191383" cy="720000"/>
          </a:xfrm>
        </p:grpSpPr>
        <p:sp>
          <p:nvSpPr>
            <p:cNvPr id="37" name="Rectangle 36">
              <a:extLst>
                <a:ext uri="{FF2B5EF4-FFF2-40B4-BE49-F238E27FC236}">
                  <a16:creationId xmlns:a16="http://schemas.microsoft.com/office/drawing/2014/main" id="{17F42D2B-33EF-6CF6-0EDD-C3D622DE044D}"/>
                </a:ext>
              </a:extLst>
            </p:cNvPr>
            <p:cNvSpPr/>
            <p:nvPr/>
          </p:nvSpPr>
          <p:spPr>
            <a:xfrm>
              <a:off x="1055429"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38" name="Rectangle 37">
              <a:extLst>
                <a:ext uri="{FF2B5EF4-FFF2-40B4-BE49-F238E27FC236}">
                  <a16:creationId xmlns:a16="http://schemas.microsoft.com/office/drawing/2014/main" id="{AE840CE5-C1CB-7356-3157-055229C3457D}"/>
                </a:ext>
              </a:extLst>
            </p:cNvPr>
            <p:cNvSpPr/>
            <p:nvPr/>
          </p:nvSpPr>
          <p:spPr>
            <a:xfrm>
              <a:off x="2390745"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9" name="Rectangle 38">
              <a:extLst>
                <a:ext uri="{FF2B5EF4-FFF2-40B4-BE49-F238E27FC236}">
                  <a16:creationId xmlns:a16="http://schemas.microsoft.com/office/drawing/2014/main" id="{C062B9FD-5225-955B-6096-3B707493216E}"/>
                </a:ext>
              </a:extLst>
            </p:cNvPr>
            <p:cNvSpPr/>
            <p:nvPr/>
          </p:nvSpPr>
          <p:spPr>
            <a:xfrm>
              <a:off x="602681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40" name="Rectangle 39">
              <a:extLst>
                <a:ext uri="{FF2B5EF4-FFF2-40B4-BE49-F238E27FC236}">
                  <a16:creationId xmlns:a16="http://schemas.microsoft.com/office/drawing/2014/main" id="{32FC8970-D2A4-9DD9-360C-7C94E1FDF2CF}"/>
                </a:ext>
              </a:extLst>
            </p:cNvPr>
            <p:cNvSpPr/>
            <p:nvPr/>
          </p:nvSpPr>
          <p:spPr>
            <a:xfrm>
              <a:off x="4137058"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41" name="Rectangle 40">
              <a:extLst>
                <a:ext uri="{FF2B5EF4-FFF2-40B4-BE49-F238E27FC236}">
                  <a16:creationId xmlns:a16="http://schemas.microsoft.com/office/drawing/2014/main" id="{A86EA054-15FF-2A0A-6FC6-FFE8DFCB205E}"/>
                </a:ext>
              </a:extLst>
            </p:cNvPr>
            <p:cNvSpPr/>
            <p:nvPr/>
          </p:nvSpPr>
          <p:spPr>
            <a:xfrm>
              <a:off x="8257618"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3" name="Slide Number Placeholder 2">
            <a:extLst>
              <a:ext uri="{FF2B5EF4-FFF2-40B4-BE49-F238E27FC236}">
                <a16:creationId xmlns:a16="http://schemas.microsoft.com/office/drawing/2014/main" id="{54E9A959-DBB0-F644-9D6D-5727863101B0}"/>
              </a:ext>
            </a:extLst>
          </p:cNvPr>
          <p:cNvSpPr>
            <a:spLocks noGrp="1"/>
          </p:cNvSpPr>
          <p:nvPr>
            <p:ph type="sldNum" sz="quarter" idx="12"/>
          </p:nvPr>
        </p:nvSpPr>
        <p:spPr/>
        <p:txBody>
          <a:bodyPr/>
          <a:lstStyle/>
          <a:p>
            <a:fld id="{9E792356-BE57-4A31-B815-8090F569365B}" type="slidenum">
              <a:rPr lang="en-US" smtClean="0"/>
              <a:t>11</a:t>
            </a:fld>
            <a:endParaRPr lang="en-US"/>
          </a:p>
        </p:txBody>
      </p:sp>
      <p:sp>
        <p:nvSpPr>
          <p:cNvPr id="5" name="Rectangle 4">
            <a:extLst>
              <a:ext uri="{FF2B5EF4-FFF2-40B4-BE49-F238E27FC236}">
                <a16:creationId xmlns:a16="http://schemas.microsoft.com/office/drawing/2014/main" id="{25B4453A-8974-F18B-46B4-7D0C5A51BEE2}"/>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6" name="Rectangle 5">
            <a:extLst>
              <a:ext uri="{FF2B5EF4-FFF2-40B4-BE49-F238E27FC236}">
                <a16:creationId xmlns:a16="http://schemas.microsoft.com/office/drawing/2014/main" id="{EB83E8D1-21DE-1382-D95B-7302163B2785}"/>
              </a:ext>
            </a:extLst>
          </p:cNvPr>
          <p:cNvSpPr/>
          <p:nvPr/>
        </p:nvSpPr>
        <p:spPr>
          <a:xfrm>
            <a:off x="1548384" y="3429000"/>
            <a:ext cx="9095232"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2E9D1EE1-92CF-73E0-55E4-DEB8AA24057A}"/>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Tree>
    <p:extLst>
      <p:ext uri="{BB962C8B-B14F-4D97-AF65-F5344CB8AC3E}">
        <p14:creationId xmlns:p14="http://schemas.microsoft.com/office/powerpoint/2010/main" val="22891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6995-EC6C-6741-D948-94CE19063E52}"/>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C0F8F23-76E5-71C3-638D-6B90A5C42C59}"/>
              </a:ext>
            </a:extLst>
          </p:cNvPr>
          <p:cNvSpPr/>
          <p:nvPr/>
        </p:nvSpPr>
        <p:spPr>
          <a:xfrm>
            <a:off x="4584192" y="3303742"/>
            <a:ext cx="3023616" cy="125258"/>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 name="Rectangle 1">
            <a:extLst>
              <a:ext uri="{FF2B5EF4-FFF2-40B4-BE49-F238E27FC236}">
                <a16:creationId xmlns:a16="http://schemas.microsoft.com/office/drawing/2014/main" id="{A41E4AD5-B7C6-969E-3ACA-39008AF25ED2}"/>
              </a:ext>
            </a:extLst>
          </p:cNvPr>
          <p:cNvSpPr/>
          <p:nvPr/>
        </p:nvSpPr>
        <p:spPr>
          <a:xfrm>
            <a:off x="4584192" y="2668970"/>
            <a:ext cx="3023616"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19" name="TextBox 18">
            <a:extLst>
              <a:ext uri="{FF2B5EF4-FFF2-40B4-BE49-F238E27FC236}">
                <a16:creationId xmlns:a16="http://schemas.microsoft.com/office/drawing/2014/main" id="{4D50A0F4-54AE-9BA4-DA48-626177679E7D}"/>
              </a:ext>
            </a:extLst>
          </p:cNvPr>
          <p:cNvSpPr txBox="1"/>
          <p:nvPr/>
        </p:nvSpPr>
        <p:spPr>
          <a:xfrm>
            <a:off x="559190" y="462914"/>
            <a:ext cx="7969810" cy="954107"/>
          </a:xfrm>
          <a:prstGeom prst="rect">
            <a:avLst/>
          </a:prstGeom>
          <a:noFill/>
        </p:spPr>
        <p:txBody>
          <a:bodyPr wrap="none" rtlCol="0">
            <a:spAutoFit/>
          </a:bodyPr>
          <a:lstStyle/>
          <a:p>
            <a:r>
              <a:rPr lang="en-US" sz="2800" dirty="0"/>
              <a:t>Ion Implantation of P / As / Sb → Low N-type doping</a:t>
            </a:r>
          </a:p>
          <a:p>
            <a:r>
              <a:rPr lang="en-US" sz="2800" dirty="0"/>
              <a:t>⇒ Lightly-Doped Drain (LDD) and Source</a:t>
            </a:r>
          </a:p>
        </p:txBody>
      </p:sp>
      <p:sp>
        <p:nvSpPr>
          <p:cNvPr id="11" name="Rectangle 10">
            <a:extLst>
              <a:ext uri="{FF2B5EF4-FFF2-40B4-BE49-F238E27FC236}">
                <a16:creationId xmlns:a16="http://schemas.microsoft.com/office/drawing/2014/main" id="{ED5A944B-B60B-E977-B48F-DD4B4553C3DB}"/>
              </a:ext>
            </a:extLst>
          </p:cNvPr>
          <p:cNvSpPr/>
          <p:nvPr/>
        </p:nvSpPr>
        <p:spPr>
          <a:xfrm>
            <a:off x="4584192" y="3429000"/>
            <a:ext cx="3023616"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Math" panose="02040503050406030204" pitchFamily="18" charset="0"/>
                <a:ea typeface="Cambria Math" panose="02040503050406030204" pitchFamily="18" charset="0"/>
                <a:cs typeface="JetBrains Mono" panose="02000009000000000000" pitchFamily="49" charset="0"/>
              </a:rPr>
              <a:t>Channel</a:t>
            </a:r>
          </a:p>
        </p:txBody>
      </p:sp>
      <p:sp>
        <p:nvSpPr>
          <p:cNvPr id="22" name="Rectangle 21">
            <a:extLst>
              <a:ext uri="{FF2B5EF4-FFF2-40B4-BE49-F238E27FC236}">
                <a16:creationId xmlns:a16="http://schemas.microsoft.com/office/drawing/2014/main" id="{3675576F-1F04-C4BF-3E86-02063A9B45F1}"/>
              </a:ext>
            </a:extLst>
          </p:cNvPr>
          <p:cNvSpPr/>
          <p:nvPr/>
        </p:nvSpPr>
        <p:spPr>
          <a:xfrm>
            <a:off x="1548384" y="3429000"/>
            <a:ext cx="3035808"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3" name="Rectangle 22">
            <a:extLst>
              <a:ext uri="{FF2B5EF4-FFF2-40B4-BE49-F238E27FC236}">
                <a16:creationId xmlns:a16="http://schemas.microsoft.com/office/drawing/2014/main" id="{59A0522E-6B34-C4D7-F365-0F6C2D9FF13E}"/>
              </a:ext>
            </a:extLst>
          </p:cNvPr>
          <p:cNvSpPr/>
          <p:nvPr/>
        </p:nvSpPr>
        <p:spPr>
          <a:xfrm>
            <a:off x="7607808" y="3429000"/>
            <a:ext cx="3048000"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4" name="Rectangle 23">
            <a:extLst>
              <a:ext uri="{FF2B5EF4-FFF2-40B4-BE49-F238E27FC236}">
                <a16:creationId xmlns:a16="http://schemas.microsoft.com/office/drawing/2014/main" id="{01B0F831-0AB7-3AC1-FF90-9794D9AA3FB2}"/>
              </a:ext>
            </a:extLst>
          </p:cNvPr>
          <p:cNvSpPr/>
          <p:nvPr/>
        </p:nvSpPr>
        <p:spPr>
          <a:xfrm>
            <a:off x="4584192" y="1862051"/>
            <a:ext cx="3023616" cy="817057"/>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sp>
        <p:nvSpPr>
          <p:cNvPr id="25" name="Rectangle 24">
            <a:extLst>
              <a:ext uri="{FF2B5EF4-FFF2-40B4-BE49-F238E27FC236}">
                <a16:creationId xmlns:a16="http://schemas.microsoft.com/office/drawing/2014/main" id="{1B0A1CA8-E346-3587-8DC1-F55BE127A52C}"/>
              </a:ext>
            </a:extLst>
          </p:cNvPr>
          <p:cNvSpPr/>
          <p:nvPr/>
        </p:nvSpPr>
        <p:spPr>
          <a:xfrm>
            <a:off x="4584192" y="2982914"/>
            <a:ext cx="3023616" cy="32082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grpSp>
        <p:nvGrpSpPr>
          <p:cNvPr id="26" name="Group 25">
            <a:extLst>
              <a:ext uri="{FF2B5EF4-FFF2-40B4-BE49-F238E27FC236}">
                <a16:creationId xmlns:a16="http://schemas.microsoft.com/office/drawing/2014/main" id="{915DA189-FAA6-FBBE-4D2E-C3C030E4917C}"/>
              </a:ext>
            </a:extLst>
          </p:cNvPr>
          <p:cNvGrpSpPr/>
          <p:nvPr/>
        </p:nvGrpSpPr>
        <p:grpSpPr>
          <a:xfrm>
            <a:off x="2000309" y="5675086"/>
            <a:ext cx="8191383" cy="720000"/>
            <a:chOff x="1055429" y="5675086"/>
            <a:chExt cx="8191383" cy="720000"/>
          </a:xfrm>
        </p:grpSpPr>
        <p:sp>
          <p:nvSpPr>
            <p:cNvPr id="27" name="Rectangle 26">
              <a:extLst>
                <a:ext uri="{FF2B5EF4-FFF2-40B4-BE49-F238E27FC236}">
                  <a16:creationId xmlns:a16="http://schemas.microsoft.com/office/drawing/2014/main" id="{4522FA9E-1F91-5041-150E-35CB468DC6A4}"/>
                </a:ext>
              </a:extLst>
            </p:cNvPr>
            <p:cNvSpPr/>
            <p:nvPr/>
          </p:nvSpPr>
          <p:spPr>
            <a:xfrm>
              <a:off x="1055429"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29" name="Rectangle 28">
              <a:extLst>
                <a:ext uri="{FF2B5EF4-FFF2-40B4-BE49-F238E27FC236}">
                  <a16:creationId xmlns:a16="http://schemas.microsoft.com/office/drawing/2014/main" id="{F254059F-EFF8-8A0A-3F6D-3991CB910D7F}"/>
                </a:ext>
              </a:extLst>
            </p:cNvPr>
            <p:cNvSpPr/>
            <p:nvPr/>
          </p:nvSpPr>
          <p:spPr>
            <a:xfrm>
              <a:off x="2390745"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0" name="Rectangle 29">
              <a:extLst>
                <a:ext uri="{FF2B5EF4-FFF2-40B4-BE49-F238E27FC236}">
                  <a16:creationId xmlns:a16="http://schemas.microsoft.com/office/drawing/2014/main" id="{EC6CC580-2B68-ECEC-F3C5-70A11D260C9C}"/>
                </a:ext>
              </a:extLst>
            </p:cNvPr>
            <p:cNvSpPr/>
            <p:nvPr/>
          </p:nvSpPr>
          <p:spPr>
            <a:xfrm>
              <a:off x="602681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1" name="Rectangle 30">
              <a:extLst>
                <a:ext uri="{FF2B5EF4-FFF2-40B4-BE49-F238E27FC236}">
                  <a16:creationId xmlns:a16="http://schemas.microsoft.com/office/drawing/2014/main" id="{7144D88B-AC0C-9D89-DBAF-872632064ED5}"/>
                </a:ext>
              </a:extLst>
            </p:cNvPr>
            <p:cNvSpPr/>
            <p:nvPr/>
          </p:nvSpPr>
          <p:spPr>
            <a:xfrm>
              <a:off x="4137058"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2" name="Rectangle 31">
              <a:extLst>
                <a:ext uri="{FF2B5EF4-FFF2-40B4-BE49-F238E27FC236}">
                  <a16:creationId xmlns:a16="http://schemas.microsoft.com/office/drawing/2014/main" id="{24603E56-FD52-CD91-0E98-DEADB5B9169F}"/>
                </a:ext>
              </a:extLst>
            </p:cNvPr>
            <p:cNvSpPr/>
            <p:nvPr/>
          </p:nvSpPr>
          <p:spPr>
            <a:xfrm>
              <a:off x="8257618"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3" name="Slide Number Placeholder 2">
            <a:extLst>
              <a:ext uri="{FF2B5EF4-FFF2-40B4-BE49-F238E27FC236}">
                <a16:creationId xmlns:a16="http://schemas.microsoft.com/office/drawing/2014/main" id="{4165522F-F49A-36D6-D6CF-6D3FB413074C}"/>
              </a:ext>
            </a:extLst>
          </p:cNvPr>
          <p:cNvSpPr>
            <a:spLocks noGrp="1"/>
          </p:cNvSpPr>
          <p:nvPr>
            <p:ph type="sldNum" sz="quarter" idx="12"/>
          </p:nvPr>
        </p:nvSpPr>
        <p:spPr/>
        <p:txBody>
          <a:bodyPr/>
          <a:lstStyle/>
          <a:p>
            <a:fld id="{9E792356-BE57-4A31-B815-8090F569365B}" type="slidenum">
              <a:rPr lang="en-US" smtClean="0"/>
              <a:t>12</a:t>
            </a:fld>
            <a:endParaRPr lang="en-US"/>
          </a:p>
        </p:txBody>
      </p:sp>
      <p:sp>
        <p:nvSpPr>
          <p:cNvPr id="5" name="Rectangle 4">
            <a:extLst>
              <a:ext uri="{FF2B5EF4-FFF2-40B4-BE49-F238E27FC236}">
                <a16:creationId xmlns:a16="http://schemas.microsoft.com/office/drawing/2014/main" id="{B95313E8-1389-C423-0221-052A19C910DF}"/>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6" name="Rectangle 5">
            <a:extLst>
              <a:ext uri="{FF2B5EF4-FFF2-40B4-BE49-F238E27FC236}">
                <a16:creationId xmlns:a16="http://schemas.microsoft.com/office/drawing/2014/main" id="{CD5B6E80-293B-802C-F6F3-CB92872A9B82}"/>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Tree>
    <p:extLst>
      <p:ext uri="{BB962C8B-B14F-4D97-AF65-F5344CB8AC3E}">
        <p14:creationId xmlns:p14="http://schemas.microsoft.com/office/powerpoint/2010/main" val="390206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19F49-9712-D9E7-569C-73C5CF4B1E60}"/>
            </a:ext>
          </a:extLst>
        </p:cNvPr>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99787A0E-B4EA-2F2B-25D0-9CECF76F9CD4}"/>
              </a:ext>
            </a:extLst>
          </p:cNvPr>
          <p:cNvSpPr/>
          <p:nvPr/>
        </p:nvSpPr>
        <p:spPr>
          <a:xfrm>
            <a:off x="4026798" y="1862051"/>
            <a:ext cx="4138404" cy="1566949"/>
          </a:xfrm>
          <a:prstGeom prst="round2SameRect">
            <a:avLst>
              <a:gd name="adj1" fmla="val 37268"/>
              <a:gd name="adj2" fmla="val 0"/>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 name="Rectangle 1">
            <a:extLst>
              <a:ext uri="{FF2B5EF4-FFF2-40B4-BE49-F238E27FC236}">
                <a16:creationId xmlns:a16="http://schemas.microsoft.com/office/drawing/2014/main" id="{A82ED4A9-1956-76D2-2C92-C181B750B411}"/>
              </a:ext>
            </a:extLst>
          </p:cNvPr>
          <p:cNvSpPr/>
          <p:nvPr/>
        </p:nvSpPr>
        <p:spPr>
          <a:xfrm>
            <a:off x="4584192" y="2668970"/>
            <a:ext cx="3023616"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11" name="Rectangle 10">
            <a:extLst>
              <a:ext uri="{FF2B5EF4-FFF2-40B4-BE49-F238E27FC236}">
                <a16:creationId xmlns:a16="http://schemas.microsoft.com/office/drawing/2014/main" id="{13F3B6F5-29B7-FC44-27E4-D83A4675EB17}"/>
              </a:ext>
            </a:extLst>
          </p:cNvPr>
          <p:cNvSpPr/>
          <p:nvPr/>
        </p:nvSpPr>
        <p:spPr>
          <a:xfrm>
            <a:off x="4584192" y="3429000"/>
            <a:ext cx="3023616"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Math" panose="02040503050406030204" pitchFamily="18" charset="0"/>
                <a:ea typeface="Cambria Math" panose="02040503050406030204" pitchFamily="18" charset="0"/>
                <a:cs typeface="JetBrains Mono" panose="02000009000000000000" pitchFamily="49" charset="0"/>
              </a:rPr>
              <a:t>Channel</a:t>
            </a:r>
          </a:p>
        </p:txBody>
      </p:sp>
      <p:sp>
        <p:nvSpPr>
          <p:cNvPr id="22" name="Rectangle 21">
            <a:extLst>
              <a:ext uri="{FF2B5EF4-FFF2-40B4-BE49-F238E27FC236}">
                <a16:creationId xmlns:a16="http://schemas.microsoft.com/office/drawing/2014/main" id="{DA90FFDF-2553-77B1-8A18-F6D45701EE72}"/>
              </a:ext>
            </a:extLst>
          </p:cNvPr>
          <p:cNvSpPr/>
          <p:nvPr/>
        </p:nvSpPr>
        <p:spPr>
          <a:xfrm>
            <a:off x="1548384" y="3429000"/>
            <a:ext cx="3035808"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3" name="Rectangle 22">
            <a:extLst>
              <a:ext uri="{FF2B5EF4-FFF2-40B4-BE49-F238E27FC236}">
                <a16:creationId xmlns:a16="http://schemas.microsoft.com/office/drawing/2014/main" id="{72D52310-F81C-E0F2-647C-BBF82CAAF2DA}"/>
              </a:ext>
            </a:extLst>
          </p:cNvPr>
          <p:cNvSpPr/>
          <p:nvPr/>
        </p:nvSpPr>
        <p:spPr>
          <a:xfrm>
            <a:off x="7607808" y="3429000"/>
            <a:ext cx="3035808"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10" name="Rectangle 9">
            <a:extLst>
              <a:ext uri="{FF2B5EF4-FFF2-40B4-BE49-F238E27FC236}">
                <a16:creationId xmlns:a16="http://schemas.microsoft.com/office/drawing/2014/main" id="{3124AD34-9399-470B-FC1D-198E3721A61A}"/>
              </a:ext>
            </a:extLst>
          </p:cNvPr>
          <p:cNvSpPr/>
          <p:nvPr/>
        </p:nvSpPr>
        <p:spPr>
          <a:xfrm>
            <a:off x="4584192" y="1862051"/>
            <a:ext cx="3023616" cy="817057"/>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sp>
        <p:nvSpPr>
          <p:cNvPr id="24" name="Rectangle 23">
            <a:extLst>
              <a:ext uri="{FF2B5EF4-FFF2-40B4-BE49-F238E27FC236}">
                <a16:creationId xmlns:a16="http://schemas.microsoft.com/office/drawing/2014/main" id="{749A0F0C-B13E-6EE2-A43A-6144226698C5}"/>
              </a:ext>
            </a:extLst>
          </p:cNvPr>
          <p:cNvSpPr/>
          <p:nvPr/>
        </p:nvSpPr>
        <p:spPr>
          <a:xfrm>
            <a:off x="4584192" y="2982914"/>
            <a:ext cx="3023616" cy="32082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grpSp>
        <p:nvGrpSpPr>
          <p:cNvPr id="25" name="Group 24">
            <a:extLst>
              <a:ext uri="{FF2B5EF4-FFF2-40B4-BE49-F238E27FC236}">
                <a16:creationId xmlns:a16="http://schemas.microsoft.com/office/drawing/2014/main" id="{5C9C756F-6B3C-145A-0BE7-A7DA43742514}"/>
              </a:ext>
            </a:extLst>
          </p:cNvPr>
          <p:cNvGrpSpPr/>
          <p:nvPr/>
        </p:nvGrpSpPr>
        <p:grpSpPr>
          <a:xfrm>
            <a:off x="2000309" y="5675086"/>
            <a:ext cx="8191383" cy="720000"/>
            <a:chOff x="1055429" y="5675086"/>
            <a:chExt cx="8191383" cy="720000"/>
          </a:xfrm>
        </p:grpSpPr>
        <p:sp>
          <p:nvSpPr>
            <p:cNvPr id="26" name="Rectangle 25">
              <a:extLst>
                <a:ext uri="{FF2B5EF4-FFF2-40B4-BE49-F238E27FC236}">
                  <a16:creationId xmlns:a16="http://schemas.microsoft.com/office/drawing/2014/main" id="{FCC62377-8D85-B7BE-DCB0-8635F764E763}"/>
                </a:ext>
              </a:extLst>
            </p:cNvPr>
            <p:cNvSpPr/>
            <p:nvPr/>
          </p:nvSpPr>
          <p:spPr>
            <a:xfrm>
              <a:off x="1055429"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27" name="Rectangle 26">
              <a:extLst>
                <a:ext uri="{FF2B5EF4-FFF2-40B4-BE49-F238E27FC236}">
                  <a16:creationId xmlns:a16="http://schemas.microsoft.com/office/drawing/2014/main" id="{F9349845-AA9E-92A6-914E-BB39E0153FDE}"/>
                </a:ext>
              </a:extLst>
            </p:cNvPr>
            <p:cNvSpPr/>
            <p:nvPr/>
          </p:nvSpPr>
          <p:spPr>
            <a:xfrm>
              <a:off x="2390745"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28" name="Rectangle 27">
              <a:extLst>
                <a:ext uri="{FF2B5EF4-FFF2-40B4-BE49-F238E27FC236}">
                  <a16:creationId xmlns:a16="http://schemas.microsoft.com/office/drawing/2014/main" id="{3E46DFFD-AB40-30F6-F2F3-40BD62F311A4}"/>
                </a:ext>
              </a:extLst>
            </p:cNvPr>
            <p:cNvSpPr/>
            <p:nvPr/>
          </p:nvSpPr>
          <p:spPr>
            <a:xfrm>
              <a:off x="602681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29" name="Rectangle 28">
              <a:extLst>
                <a:ext uri="{FF2B5EF4-FFF2-40B4-BE49-F238E27FC236}">
                  <a16:creationId xmlns:a16="http://schemas.microsoft.com/office/drawing/2014/main" id="{30EFAB83-3B64-3001-DF85-BDA941A58DD5}"/>
                </a:ext>
              </a:extLst>
            </p:cNvPr>
            <p:cNvSpPr/>
            <p:nvPr/>
          </p:nvSpPr>
          <p:spPr>
            <a:xfrm>
              <a:off x="4137058"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0" name="Rectangle 29">
              <a:extLst>
                <a:ext uri="{FF2B5EF4-FFF2-40B4-BE49-F238E27FC236}">
                  <a16:creationId xmlns:a16="http://schemas.microsoft.com/office/drawing/2014/main" id="{7D1EF7EC-28CE-6219-361D-C91038F13C20}"/>
                </a:ext>
              </a:extLst>
            </p:cNvPr>
            <p:cNvSpPr/>
            <p:nvPr/>
          </p:nvSpPr>
          <p:spPr>
            <a:xfrm>
              <a:off x="8257618"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3" name="Slide Number Placeholder 2">
            <a:extLst>
              <a:ext uri="{FF2B5EF4-FFF2-40B4-BE49-F238E27FC236}">
                <a16:creationId xmlns:a16="http://schemas.microsoft.com/office/drawing/2014/main" id="{16CCBEC6-BADB-F9B5-0D35-02DAE1CFCFCF}"/>
              </a:ext>
            </a:extLst>
          </p:cNvPr>
          <p:cNvSpPr>
            <a:spLocks noGrp="1"/>
          </p:cNvSpPr>
          <p:nvPr>
            <p:ph type="sldNum" sz="quarter" idx="12"/>
          </p:nvPr>
        </p:nvSpPr>
        <p:spPr/>
        <p:txBody>
          <a:bodyPr/>
          <a:lstStyle/>
          <a:p>
            <a:fld id="{9E792356-BE57-4A31-B815-8090F569365B}" type="slidenum">
              <a:rPr lang="en-US" smtClean="0"/>
              <a:t>13</a:t>
            </a:fld>
            <a:endParaRPr lang="en-US"/>
          </a:p>
        </p:txBody>
      </p:sp>
      <p:sp>
        <p:nvSpPr>
          <p:cNvPr id="5" name="TextBox 4">
            <a:extLst>
              <a:ext uri="{FF2B5EF4-FFF2-40B4-BE49-F238E27FC236}">
                <a16:creationId xmlns:a16="http://schemas.microsoft.com/office/drawing/2014/main" id="{011892CF-E721-B74B-36B8-5E37F6F5BB7A}"/>
              </a:ext>
            </a:extLst>
          </p:cNvPr>
          <p:cNvSpPr txBox="1"/>
          <p:nvPr/>
        </p:nvSpPr>
        <p:spPr>
          <a:xfrm>
            <a:off x="559190" y="462914"/>
            <a:ext cx="8611653" cy="954107"/>
          </a:xfrm>
          <a:prstGeom prst="rect">
            <a:avLst/>
          </a:prstGeom>
          <a:noFill/>
        </p:spPr>
        <p:txBody>
          <a:bodyPr wrap="none" rtlCol="0">
            <a:spAutoFit/>
          </a:bodyPr>
          <a:lstStyle/>
          <a:p>
            <a:r>
              <a:rPr lang="en-US" sz="2800" dirty="0"/>
              <a:t>LPCVD of Undoped Silicate Glass (USG) and/or Nitride </a:t>
            </a:r>
          </a:p>
          <a:p>
            <a:r>
              <a:rPr lang="en-US" sz="2800" dirty="0"/>
              <a:t>+ RIE ⇒ Sidewall Spacers</a:t>
            </a:r>
          </a:p>
        </p:txBody>
      </p:sp>
      <p:sp>
        <p:nvSpPr>
          <p:cNvPr id="15" name="Rectangle 14">
            <a:extLst>
              <a:ext uri="{FF2B5EF4-FFF2-40B4-BE49-F238E27FC236}">
                <a16:creationId xmlns:a16="http://schemas.microsoft.com/office/drawing/2014/main" id="{2A8F1329-C4A8-21A3-A7F3-991B369E9F28}"/>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6" name="Rectangle 15">
            <a:extLst>
              <a:ext uri="{FF2B5EF4-FFF2-40B4-BE49-F238E27FC236}">
                <a16:creationId xmlns:a16="http://schemas.microsoft.com/office/drawing/2014/main" id="{142C2323-0FB0-3EA2-0223-C42FACD1BD93}"/>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Tree>
    <p:extLst>
      <p:ext uri="{BB962C8B-B14F-4D97-AF65-F5344CB8AC3E}">
        <p14:creationId xmlns:p14="http://schemas.microsoft.com/office/powerpoint/2010/main" val="233579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724B7-DB13-A54D-7FA4-25A6E57CE750}"/>
            </a:ext>
          </a:extLst>
        </p:cNvPr>
        <p:cNvGrpSpPr/>
        <p:nvPr/>
      </p:nvGrpSpPr>
      <p:grpSpPr>
        <a:xfrm>
          <a:off x="0" y="0"/>
          <a:ext cx="0" cy="0"/>
          <a:chOff x="0" y="0"/>
          <a:chExt cx="0" cy="0"/>
        </a:xfrm>
      </p:grpSpPr>
      <p:sp>
        <p:nvSpPr>
          <p:cNvPr id="24" name="Rectangle: Top Corners Rounded 23">
            <a:extLst>
              <a:ext uri="{FF2B5EF4-FFF2-40B4-BE49-F238E27FC236}">
                <a16:creationId xmlns:a16="http://schemas.microsoft.com/office/drawing/2014/main" id="{C293679B-88E9-ECB3-AD0C-78DB7A580EC8}"/>
              </a:ext>
            </a:extLst>
          </p:cNvPr>
          <p:cNvSpPr/>
          <p:nvPr/>
        </p:nvSpPr>
        <p:spPr>
          <a:xfrm>
            <a:off x="4026798" y="1862051"/>
            <a:ext cx="4138404" cy="1566949"/>
          </a:xfrm>
          <a:prstGeom prst="round2SameRect">
            <a:avLst>
              <a:gd name="adj1" fmla="val 37268"/>
              <a:gd name="adj2" fmla="val 0"/>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7" name="Rectangle 6">
            <a:extLst>
              <a:ext uri="{FF2B5EF4-FFF2-40B4-BE49-F238E27FC236}">
                <a16:creationId xmlns:a16="http://schemas.microsoft.com/office/drawing/2014/main" id="{14F8FA43-4346-E58D-4FED-A7AA3CF0A36C}"/>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EF1587C4-DFE8-297D-B876-7AA5D5B4F4DF}"/>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
        <p:nvSpPr>
          <p:cNvPr id="2" name="Rectangle 1">
            <a:extLst>
              <a:ext uri="{FF2B5EF4-FFF2-40B4-BE49-F238E27FC236}">
                <a16:creationId xmlns:a16="http://schemas.microsoft.com/office/drawing/2014/main" id="{4B4681B8-E1A8-EDC1-AE97-1B6BC412D9D0}"/>
              </a:ext>
            </a:extLst>
          </p:cNvPr>
          <p:cNvSpPr/>
          <p:nvPr/>
        </p:nvSpPr>
        <p:spPr>
          <a:xfrm>
            <a:off x="4584192" y="2668970"/>
            <a:ext cx="3023616"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19" name="TextBox 18">
            <a:extLst>
              <a:ext uri="{FF2B5EF4-FFF2-40B4-BE49-F238E27FC236}">
                <a16:creationId xmlns:a16="http://schemas.microsoft.com/office/drawing/2014/main" id="{E8E436F0-FED7-52F8-E090-C2307BC99902}"/>
              </a:ext>
            </a:extLst>
          </p:cNvPr>
          <p:cNvSpPr txBox="1"/>
          <p:nvPr/>
        </p:nvSpPr>
        <p:spPr>
          <a:xfrm>
            <a:off x="559190" y="462914"/>
            <a:ext cx="8430321" cy="954107"/>
          </a:xfrm>
          <a:prstGeom prst="rect">
            <a:avLst/>
          </a:prstGeom>
          <a:noFill/>
        </p:spPr>
        <p:txBody>
          <a:bodyPr wrap="none" rtlCol="0">
            <a:spAutoFit/>
          </a:bodyPr>
          <a:lstStyle/>
          <a:p>
            <a:r>
              <a:rPr lang="en-US" sz="2800" dirty="0"/>
              <a:t>Selective Epitaxy with In-Situ N-Type Doping of P + RTA</a:t>
            </a:r>
          </a:p>
          <a:p>
            <a:r>
              <a:rPr lang="en-US" sz="2800" dirty="0"/>
              <a:t>⇒ Raised Source &amp; Drain</a:t>
            </a:r>
          </a:p>
        </p:txBody>
      </p:sp>
      <p:sp>
        <p:nvSpPr>
          <p:cNvPr id="11" name="Rectangle 10">
            <a:extLst>
              <a:ext uri="{FF2B5EF4-FFF2-40B4-BE49-F238E27FC236}">
                <a16:creationId xmlns:a16="http://schemas.microsoft.com/office/drawing/2014/main" id="{AEC0C733-BD00-A6C3-08C7-4FA8D09CC548}"/>
              </a:ext>
            </a:extLst>
          </p:cNvPr>
          <p:cNvSpPr/>
          <p:nvPr/>
        </p:nvSpPr>
        <p:spPr>
          <a:xfrm>
            <a:off x="4584192" y="3429000"/>
            <a:ext cx="3023616"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Math" panose="02040503050406030204" pitchFamily="18" charset="0"/>
                <a:ea typeface="Cambria Math" panose="02040503050406030204" pitchFamily="18" charset="0"/>
                <a:cs typeface="JetBrains Mono" panose="02000009000000000000" pitchFamily="49" charset="0"/>
              </a:rPr>
              <a:t>Channel</a:t>
            </a:r>
          </a:p>
        </p:txBody>
      </p:sp>
      <p:sp>
        <p:nvSpPr>
          <p:cNvPr id="22" name="Rectangle 21">
            <a:extLst>
              <a:ext uri="{FF2B5EF4-FFF2-40B4-BE49-F238E27FC236}">
                <a16:creationId xmlns:a16="http://schemas.microsoft.com/office/drawing/2014/main" id="{9C8C2D31-680C-B37E-62E6-4AF61A89B102}"/>
              </a:ext>
            </a:extLst>
          </p:cNvPr>
          <p:cNvSpPr/>
          <p:nvPr/>
        </p:nvSpPr>
        <p:spPr>
          <a:xfrm>
            <a:off x="4026798" y="342900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3" name="Rectangle 22">
            <a:extLst>
              <a:ext uri="{FF2B5EF4-FFF2-40B4-BE49-F238E27FC236}">
                <a16:creationId xmlns:a16="http://schemas.microsoft.com/office/drawing/2014/main" id="{731DCD22-6456-A4BE-620B-88BB4D169470}"/>
              </a:ext>
            </a:extLst>
          </p:cNvPr>
          <p:cNvSpPr/>
          <p:nvPr/>
        </p:nvSpPr>
        <p:spPr>
          <a:xfrm>
            <a:off x="7607808" y="342900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3" name="Rectangle 2">
            <a:extLst>
              <a:ext uri="{FF2B5EF4-FFF2-40B4-BE49-F238E27FC236}">
                <a16:creationId xmlns:a16="http://schemas.microsoft.com/office/drawing/2014/main" id="{1826240F-40C5-763B-6115-F47D2D3AE21D}"/>
              </a:ext>
            </a:extLst>
          </p:cNvPr>
          <p:cNvSpPr/>
          <p:nvPr/>
        </p:nvSpPr>
        <p:spPr>
          <a:xfrm>
            <a:off x="1548384" y="2908824"/>
            <a:ext cx="2478414" cy="81720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10" name="Rectangle 9">
            <a:extLst>
              <a:ext uri="{FF2B5EF4-FFF2-40B4-BE49-F238E27FC236}">
                <a16:creationId xmlns:a16="http://schemas.microsoft.com/office/drawing/2014/main" id="{4F12A42B-A434-6BAD-8832-6D02402EA23F}"/>
              </a:ext>
            </a:extLst>
          </p:cNvPr>
          <p:cNvSpPr/>
          <p:nvPr/>
        </p:nvSpPr>
        <p:spPr>
          <a:xfrm>
            <a:off x="4584192" y="1862051"/>
            <a:ext cx="3023616" cy="817057"/>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sp>
        <p:nvSpPr>
          <p:cNvPr id="25" name="Rectangle 24">
            <a:extLst>
              <a:ext uri="{FF2B5EF4-FFF2-40B4-BE49-F238E27FC236}">
                <a16:creationId xmlns:a16="http://schemas.microsoft.com/office/drawing/2014/main" id="{3216411A-468C-7371-5593-0AAB168D5BC4}"/>
              </a:ext>
            </a:extLst>
          </p:cNvPr>
          <p:cNvSpPr/>
          <p:nvPr/>
        </p:nvSpPr>
        <p:spPr>
          <a:xfrm>
            <a:off x="8165202" y="2908824"/>
            <a:ext cx="2478414" cy="81720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8" name="Rectangle 27">
            <a:extLst>
              <a:ext uri="{FF2B5EF4-FFF2-40B4-BE49-F238E27FC236}">
                <a16:creationId xmlns:a16="http://schemas.microsoft.com/office/drawing/2014/main" id="{60D655F9-F492-A01C-DAD0-F3944166C707}"/>
              </a:ext>
            </a:extLst>
          </p:cNvPr>
          <p:cNvSpPr/>
          <p:nvPr/>
        </p:nvSpPr>
        <p:spPr>
          <a:xfrm>
            <a:off x="4584192" y="2982914"/>
            <a:ext cx="3023616" cy="32082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grpSp>
        <p:nvGrpSpPr>
          <p:cNvPr id="29" name="Group 28">
            <a:extLst>
              <a:ext uri="{FF2B5EF4-FFF2-40B4-BE49-F238E27FC236}">
                <a16:creationId xmlns:a16="http://schemas.microsoft.com/office/drawing/2014/main" id="{077E4020-C0A1-3310-FEEE-C8A3BEC78B1D}"/>
              </a:ext>
            </a:extLst>
          </p:cNvPr>
          <p:cNvGrpSpPr/>
          <p:nvPr/>
        </p:nvGrpSpPr>
        <p:grpSpPr>
          <a:xfrm>
            <a:off x="2000309" y="5675086"/>
            <a:ext cx="8191383" cy="720000"/>
            <a:chOff x="1055429" y="5675086"/>
            <a:chExt cx="8191383" cy="720000"/>
          </a:xfrm>
        </p:grpSpPr>
        <p:sp>
          <p:nvSpPr>
            <p:cNvPr id="30" name="Rectangle 29">
              <a:extLst>
                <a:ext uri="{FF2B5EF4-FFF2-40B4-BE49-F238E27FC236}">
                  <a16:creationId xmlns:a16="http://schemas.microsoft.com/office/drawing/2014/main" id="{1C84D2A5-B561-7F3A-8212-1FF535FED416}"/>
                </a:ext>
              </a:extLst>
            </p:cNvPr>
            <p:cNvSpPr/>
            <p:nvPr/>
          </p:nvSpPr>
          <p:spPr>
            <a:xfrm>
              <a:off x="1055429"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31" name="Rectangle 30">
              <a:extLst>
                <a:ext uri="{FF2B5EF4-FFF2-40B4-BE49-F238E27FC236}">
                  <a16:creationId xmlns:a16="http://schemas.microsoft.com/office/drawing/2014/main" id="{D8347974-FB10-1BC6-16C6-AC04E6ED7368}"/>
                </a:ext>
              </a:extLst>
            </p:cNvPr>
            <p:cNvSpPr/>
            <p:nvPr/>
          </p:nvSpPr>
          <p:spPr>
            <a:xfrm>
              <a:off x="2390745"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2" name="Rectangle 31">
              <a:extLst>
                <a:ext uri="{FF2B5EF4-FFF2-40B4-BE49-F238E27FC236}">
                  <a16:creationId xmlns:a16="http://schemas.microsoft.com/office/drawing/2014/main" id="{FF712422-7B2A-D4A1-15E3-D0A482EDED9B}"/>
                </a:ext>
              </a:extLst>
            </p:cNvPr>
            <p:cNvSpPr/>
            <p:nvPr/>
          </p:nvSpPr>
          <p:spPr>
            <a:xfrm>
              <a:off x="602681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3" name="Rectangle 32">
              <a:extLst>
                <a:ext uri="{FF2B5EF4-FFF2-40B4-BE49-F238E27FC236}">
                  <a16:creationId xmlns:a16="http://schemas.microsoft.com/office/drawing/2014/main" id="{04F32488-045C-48DC-2D90-8C8CAF2212FA}"/>
                </a:ext>
              </a:extLst>
            </p:cNvPr>
            <p:cNvSpPr/>
            <p:nvPr/>
          </p:nvSpPr>
          <p:spPr>
            <a:xfrm>
              <a:off x="4137058"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4" name="Rectangle 33">
              <a:extLst>
                <a:ext uri="{FF2B5EF4-FFF2-40B4-BE49-F238E27FC236}">
                  <a16:creationId xmlns:a16="http://schemas.microsoft.com/office/drawing/2014/main" id="{FE13154E-7CE5-1CF3-8397-B27B0E982680}"/>
                </a:ext>
              </a:extLst>
            </p:cNvPr>
            <p:cNvSpPr/>
            <p:nvPr/>
          </p:nvSpPr>
          <p:spPr>
            <a:xfrm>
              <a:off x="8257618"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5" name="Slide Number Placeholder 4">
            <a:extLst>
              <a:ext uri="{FF2B5EF4-FFF2-40B4-BE49-F238E27FC236}">
                <a16:creationId xmlns:a16="http://schemas.microsoft.com/office/drawing/2014/main" id="{2045E9D2-CA5C-B8D5-31A1-A431077608C4}"/>
              </a:ext>
            </a:extLst>
          </p:cNvPr>
          <p:cNvSpPr>
            <a:spLocks noGrp="1"/>
          </p:cNvSpPr>
          <p:nvPr>
            <p:ph type="sldNum" sz="quarter" idx="12"/>
          </p:nvPr>
        </p:nvSpPr>
        <p:spPr/>
        <p:txBody>
          <a:bodyPr/>
          <a:lstStyle/>
          <a:p>
            <a:fld id="{9E792356-BE57-4A31-B815-8090F569365B}" type="slidenum">
              <a:rPr lang="en-US" smtClean="0"/>
              <a:t>14</a:t>
            </a:fld>
            <a:endParaRPr lang="en-US"/>
          </a:p>
        </p:txBody>
      </p:sp>
    </p:spTree>
    <p:extLst>
      <p:ext uri="{BB962C8B-B14F-4D97-AF65-F5344CB8AC3E}">
        <p14:creationId xmlns:p14="http://schemas.microsoft.com/office/powerpoint/2010/main" val="307125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A30BA-C200-4ED6-E0DB-F943183A0E1B}"/>
            </a:ext>
          </a:extLst>
        </p:cNvPr>
        <p:cNvGrpSpPr/>
        <p:nvPr/>
      </p:nvGrpSpPr>
      <p:grpSpPr>
        <a:xfrm>
          <a:off x="0" y="0"/>
          <a:ext cx="0" cy="0"/>
          <a:chOff x="0" y="0"/>
          <a:chExt cx="0" cy="0"/>
        </a:xfrm>
      </p:grpSpPr>
      <p:sp>
        <p:nvSpPr>
          <p:cNvPr id="24" name="Rectangle: Top Corners Rounded 23">
            <a:extLst>
              <a:ext uri="{FF2B5EF4-FFF2-40B4-BE49-F238E27FC236}">
                <a16:creationId xmlns:a16="http://schemas.microsoft.com/office/drawing/2014/main" id="{C77075A8-165B-0DB7-E23C-9A5BB8FD5751}"/>
              </a:ext>
            </a:extLst>
          </p:cNvPr>
          <p:cNvSpPr/>
          <p:nvPr/>
        </p:nvSpPr>
        <p:spPr>
          <a:xfrm>
            <a:off x="4026798" y="1862051"/>
            <a:ext cx="4138404" cy="1566949"/>
          </a:xfrm>
          <a:prstGeom prst="round2SameRect">
            <a:avLst>
              <a:gd name="adj1" fmla="val 37268"/>
              <a:gd name="adj2" fmla="val 0"/>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8" name="Rectangle 17">
            <a:extLst>
              <a:ext uri="{FF2B5EF4-FFF2-40B4-BE49-F238E27FC236}">
                <a16:creationId xmlns:a16="http://schemas.microsoft.com/office/drawing/2014/main" id="{AAA959B0-C45C-E189-D89A-4FF5E1E5A7EB}"/>
              </a:ext>
            </a:extLst>
          </p:cNvPr>
          <p:cNvSpPr/>
          <p:nvPr/>
        </p:nvSpPr>
        <p:spPr>
          <a:xfrm>
            <a:off x="4584192" y="2982914"/>
            <a:ext cx="3023616" cy="32082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7" name="Rectangle 6">
            <a:extLst>
              <a:ext uri="{FF2B5EF4-FFF2-40B4-BE49-F238E27FC236}">
                <a16:creationId xmlns:a16="http://schemas.microsoft.com/office/drawing/2014/main" id="{AF721198-F581-8A28-C677-683E9B304913}"/>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A4D05CDF-F98E-FDE5-AFB4-634B622F9BEF}"/>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
        <p:nvSpPr>
          <p:cNvPr id="2" name="Rectangle 1">
            <a:extLst>
              <a:ext uri="{FF2B5EF4-FFF2-40B4-BE49-F238E27FC236}">
                <a16:creationId xmlns:a16="http://schemas.microsoft.com/office/drawing/2014/main" id="{7AD57E08-292E-6CA3-586A-621B33FF322A}"/>
              </a:ext>
            </a:extLst>
          </p:cNvPr>
          <p:cNvSpPr/>
          <p:nvPr/>
        </p:nvSpPr>
        <p:spPr>
          <a:xfrm>
            <a:off x="4584192" y="2668970"/>
            <a:ext cx="3023616"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19" name="TextBox 18">
            <a:extLst>
              <a:ext uri="{FF2B5EF4-FFF2-40B4-BE49-F238E27FC236}">
                <a16:creationId xmlns:a16="http://schemas.microsoft.com/office/drawing/2014/main" id="{FD12FE14-67E2-C329-4C99-511DEA34DB3B}"/>
              </a:ext>
            </a:extLst>
          </p:cNvPr>
          <p:cNvSpPr txBox="1"/>
          <p:nvPr/>
        </p:nvSpPr>
        <p:spPr>
          <a:xfrm>
            <a:off x="559190" y="462914"/>
            <a:ext cx="7293087" cy="954107"/>
          </a:xfrm>
          <a:prstGeom prst="rect">
            <a:avLst/>
          </a:prstGeom>
          <a:noFill/>
        </p:spPr>
        <p:txBody>
          <a:bodyPr wrap="none" rtlCol="0">
            <a:spAutoFit/>
          </a:bodyPr>
          <a:lstStyle/>
          <a:p>
            <a:r>
              <a:rPr lang="en-US" sz="2800" dirty="0"/>
              <a:t>PVD of Ni + Annealing  + Unreacted metal strip</a:t>
            </a:r>
          </a:p>
          <a:p>
            <a:r>
              <a:rPr lang="en-US" sz="2800" dirty="0"/>
              <a:t>⇒ Self-aligned Silicide (</a:t>
            </a:r>
            <a:r>
              <a:rPr lang="en-US" sz="2800" dirty="0" err="1"/>
              <a:t>Salicide</a:t>
            </a:r>
            <a:r>
              <a:rPr lang="en-US" sz="2800" dirty="0"/>
              <a:t>) </a:t>
            </a:r>
          </a:p>
        </p:txBody>
      </p:sp>
      <p:sp>
        <p:nvSpPr>
          <p:cNvPr id="11" name="Rectangle 10">
            <a:extLst>
              <a:ext uri="{FF2B5EF4-FFF2-40B4-BE49-F238E27FC236}">
                <a16:creationId xmlns:a16="http://schemas.microsoft.com/office/drawing/2014/main" id="{28AD3ACE-3CDE-5D0F-B7DF-68D799FF4E1B}"/>
              </a:ext>
            </a:extLst>
          </p:cNvPr>
          <p:cNvSpPr/>
          <p:nvPr/>
        </p:nvSpPr>
        <p:spPr>
          <a:xfrm>
            <a:off x="4584192" y="3429000"/>
            <a:ext cx="3023616"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Math" panose="02040503050406030204" pitchFamily="18" charset="0"/>
                <a:ea typeface="Cambria Math" panose="02040503050406030204" pitchFamily="18" charset="0"/>
                <a:cs typeface="JetBrains Mono" panose="02000009000000000000" pitchFamily="49" charset="0"/>
              </a:rPr>
              <a:t>Channel</a:t>
            </a:r>
          </a:p>
        </p:txBody>
      </p:sp>
      <p:sp>
        <p:nvSpPr>
          <p:cNvPr id="22" name="Rectangle 21">
            <a:extLst>
              <a:ext uri="{FF2B5EF4-FFF2-40B4-BE49-F238E27FC236}">
                <a16:creationId xmlns:a16="http://schemas.microsoft.com/office/drawing/2014/main" id="{D34035A1-5584-8FFB-8906-7E1D30B32929}"/>
              </a:ext>
            </a:extLst>
          </p:cNvPr>
          <p:cNvSpPr/>
          <p:nvPr/>
        </p:nvSpPr>
        <p:spPr>
          <a:xfrm>
            <a:off x="4026798" y="342900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3" name="Rectangle 22">
            <a:extLst>
              <a:ext uri="{FF2B5EF4-FFF2-40B4-BE49-F238E27FC236}">
                <a16:creationId xmlns:a16="http://schemas.microsoft.com/office/drawing/2014/main" id="{BE87A669-D1CC-48CB-626C-73B663793995}"/>
              </a:ext>
            </a:extLst>
          </p:cNvPr>
          <p:cNvSpPr/>
          <p:nvPr/>
        </p:nvSpPr>
        <p:spPr>
          <a:xfrm>
            <a:off x="7607808" y="342900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3" name="Rectangle 2">
            <a:extLst>
              <a:ext uri="{FF2B5EF4-FFF2-40B4-BE49-F238E27FC236}">
                <a16:creationId xmlns:a16="http://schemas.microsoft.com/office/drawing/2014/main" id="{9C5EB889-7B97-C698-6817-CEADEAF97C09}"/>
              </a:ext>
            </a:extLst>
          </p:cNvPr>
          <p:cNvSpPr/>
          <p:nvPr/>
        </p:nvSpPr>
        <p:spPr>
          <a:xfrm>
            <a:off x="1548384" y="3177384"/>
            <a:ext cx="2478414" cy="54864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10" name="Rectangle 9">
            <a:extLst>
              <a:ext uri="{FF2B5EF4-FFF2-40B4-BE49-F238E27FC236}">
                <a16:creationId xmlns:a16="http://schemas.microsoft.com/office/drawing/2014/main" id="{ECB5A270-E6C8-6D3E-F219-4F97528DD21C}"/>
              </a:ext>
            </a:extLst>
          </p:cNvPr>
          <p:cNvSpPr/>
          <p:nvPr/>
        </p:nvSpPr>
        <p:spPr>
          <a:xfrm>
            <a:off x="4584192" y="2222884"/>
            <a:ext cx="3023616" cy="456224"/>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sp>
        <p:nvSpPr>
          <p:cNvPr id="25" name="Rectangle 24">
            <a:extLst>
              <a:ext uri="{FF2B5EF4-FFF2-40B4-BE49-F238E27FC236}">
                <a16:creationId xmlns:a16="http://schemas.microsoft.com/office/drawing/2014/main" id="{0B728FC2-AF49-03DE-BF1D-A13913B7D02E}"/>
              </a:ext>
            </a:extLst>
          </p:cNvPr>
          <p:cNvSpPr/>
          <p:nvPr/>
        </p:nvSpPr>
        <p:spPr>
          <a:xfrm>
            <a:off x="8165202" y="3177384"/>
            <a:ext cx="2478414" cy="54864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6" name="Rectangle 5">
            <a:extLst>
              <a:ext uri="{FF2B5EF4-FFF2-40B4-BE49-F238E27FC236}">
                <a16:creationId xmlns:a16="http://schemas.microsoft.com/office/drawing/2014/main" id="{CCBCBB0A-E21F-360E-5EC6-183E8EF5C246}"/>
              </a:ext>
            </a:extLst>
          </p:cNvPr>
          <p:cNvSpPr/>
          <p:nvPr/>
        </p:nvSpPr>
        <p:spPr>
          <a:xfrm>
            <a:off x="9945465" y="5675086"/>
            <a:ext cx="1107770" cy="720000"/>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NiSi</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0" name="Rectangle 29">
            <a:extLst>
              <a:ext uri="{FF2B5EF4-FFF2-40B4-BE49-F238E27FC236}">
                <a16:creationId xmlns:a16="http://schemas.microsoft.com/office/drawing/2014/main" id="{071B5CC4-DC9F-B26E-C97F-9F5E9B3F5DF3}"/>
              </a:ext>
            </a:extLst>
          </p:cNvPr>
          <p:cNvSpPr/>
          <p:nvPr/>
        </p:nvSpPr>
        <p:spPr>
          <a:xfrm>
            <a:off x="1138766"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31" name="Rectangle 30">
            <a:extLst>
              <a:ext uri="{FF2B5EF4-FFF2-40B4-BE49-F238E27FC236}">
                <a16:creationId xmlns:a16="http://schemas.microsoft.com/office/drawing/2014/main" id="{9CFD106E-05ED-F0EB-499E-85FA3657BCD2}"/>
              </a:ext>
            </a:extLst>
          </p:cNvPr>
          <p:cNvSpPr/>
          <p:nvPr/>
        </p:nvSpPr>
        <p:spPr>
          <a:xfrm>
            <a:off x="2474082"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2" name="Rectangle 31">
            <a:extLst>
              <a:ext uri="{FF2B5EF4-FFF2-40B4-BE49-F238E27FC236}">
                <a16:creationId xmlns:a16="http://schemas.microsoft.com/office/drawing/2014/main" id="{22A84FEA-8E18-BBCE-AD1D-6B324EE44EB6}"/>
              </a:ext>
            </a:extLst>
          </p:cNvPr>
          <p:cNvSpPr/>
          <p:nvPr/>
        </p:nvSpPr>
        <p:spPr>
          <a:xfrm>
            <a:off x="6110155"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3" name="Rectangle 32">
            <a:extLst>
              <a:ext uri="{FF2B5EF4-FFF2-40B4-BE49-F238E27FC236}">
                <a16:creationId xmlns:a16="http://schemas.microsoft.com/office/drawing/2014/main" id="{6043908D-2F82-5F89-E612-C226322C2ECD}"/>
              </a:ext>
            </a:extLst>
          </p:cNvPr>
          <p:cNvSpPr/>
          <p:nvPr/>
        </p:nvSpPr>
        <p:spPr>
          <a:xfrm>
            <a:off x="4220395"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4" name="Rectangle 33">
            <a:extLst>
              <a:ext uri="{FF2B5EF4-FFF2-40B4-BE49-F238E27FC236}">
                <a16:creationId xmlns:a16="http://schemas.microsoft.com/office/drawing/2014/main" id="{13241F9C-2A4C-C2AB-DB09-7B2AA8A52172}"/>
              </a:ext>
            </a:extLst>
          </p:cNvPr>
          <p:cNvSpPr/>
          <p:nvPr/>
        </p:nvSpPr>
        <p:spPr>
          <a:xfrm>
            <a:off x="8340955"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6" name="Rectangle 35">
            <a:extLst>
              <a:ext uri="{FF2B5EF4-FFF2-40B4-BE49-F238E27FC236}">
                <a16:creationId xmlns:a16="http://schemas.microsoft.com/office/drawing/2014/main" id="{A9AB50A8-1949-0A6D-8587-34FD27C028F7}"/>
              </a:ext>
            </a:extLst>
          </p:cNvPr>
          <p:cNvSpPr/>
          <p:nvPr/>
        </p:nvSpPr>
        <p:spPr>
          <a:xfrm>
            <a:off x="1548382" y="2462737"/>
            <a:ext cx="2478414" cy="714645"/>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Silicide</a:t>
            </a:r>
          </a:p>
        </p:txBody>
      </p:sp>
      <p:sp>
        <p:nvSpPr>
          <p:cNvPr id="37" name="Rectangle 36">
            <a:extLst>
              <a:ext uri="{FF2B5EF4-FFF2-40B4-BE49-F238E27FC236}">
                <a16:creationId xmlns:a16="http://schemas.microsoft.com/office/drawing/2014/main" id="{FCD8573C-503A-1861-725B-2220ABEABF74}"/>
              </a:ext>
            </a:extLst>
          </p:cNvPr>
          <p:cNvSpPr/>
          <p:nvPr/>
        </p:nvSpPr>
        <p:spPr>
          <a:xfrm>
            <a:off x="4584194" y="1534774"/>
            <a:ext cx="3023612" cy="687590"/>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Silicide</a:t>
            </a:r>
            <a:endPar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8" name="Rectangle 37">
            <a:extLst>
              <a:ext uri="{FF2B5EF4-FFF2-40B4-BE49-F238E27FC236}">
                <a16:creationId xmlns:a16="http://schemas.microsoft.com/office/drawing/2014/main" id="{4C3084AD-88D7-EFD9-AA03-5011DAFC1334}"/>
              </a:ext>
            </a:extLst>
          </p:cNvPr>
          <p:cNvSpPr/>
          <p:nvPr/>
        </p:nvSpPr>
        <p:spPr>
          <a:xfrm>
            <a:off x="8165202" y="2462737"/>
            <a:ext cx="2478414" cy="714645"/>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rPr>
              <a:t>Silicide</a:t>
            </a:r>
            <a:endParaRPr kumimoji="0" lang="en-US" sz="2000" b="0" i="0" u="none" strike="noStrike" kern="1200" cap="none" spc="0" normalizeH="0" baseline="0" noProof="0" dirty="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endParaRPr>
          </a:p>
        </p:txBody>
      </p:sp>
      <p:sp>
        <p:nvSpPr>
          <p:cNvPr id="5" name="Slide Number Placeholder 4">
            <a:extLst>
              <a:ext uri="{FF2B5EF4-FFF2-40B4-BE49-F238E27FC236}">
                <a16:creationId xmlns:a16="http://schemas.microsoft.com/office/drawing/2014/main" id="{29F26130-2646-981F-D44F-19F85C2E3812}"/>
              </a:ext>
            </a:extLst>
          </p:cNvPr>
          <p:cNvSpPr>
            <a:spLocks noGrp="1"/>
          </p:cNvSpPr>
          <p:nvPr>
            <p:ph type="sldNum" sz="quarter" idx="12"/>
          </p:nvPr>
        </p:nvSpPr>
        <p:spPr/>
        <p:txBody>
          <a:bodyPr/>
          <a:lstStyle/>
          <a:p>
            <a:fld id="{9E792356-BE57-4A31-B815-8090F569365B}" type="slidenum">
              <a:rPr lang="en-US" smtClean="0"/>
              <a:t>15</a:t>
            </a:fld>
            <a:endParaRPr lang="en-US"/>
          </a:p>
        </p:txBody>
      </p:sp>
    </p:spTree>
    <p:extLst>
      <p:ext uri="{BB962C8B-B14F-4D97-AF65-F5344CB8AC3E}">
        <p14:creationId xmlns:p14="http://schemas.microsoft.com/office/powerpoint/2010/main" val="184516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A3F6-731E-9034-9860-E8B71C46A63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96BEC57-EDC0-E0F8-ED8C-5450516BEC20}"/>
              </a:ext>
            </a:extLst>
          </p:cNvPr>
          <p:cNvSpPr/>
          <p:nvPr/>
        </p:nvSpPr>
        <p:spPr>
          <a:xfrm>
            <a:off x="7607806" y="1534774"/>
            <a:ext cx="557390" cy="189024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PSG</a:t>
            </a:r>
          </a:p>
        </p:txBody>
      </p:sp>
      <p:sp>
        <p:nvSpPr>
          <p:cNvPr id="42" name="Rectangle 41">
            <a:extLst>
              <a:ext uri="{FF2B5EF4-FFF2-40B4-BE49-F238E27FC236}">
                <a16:creationId xmlns:a16="http://schemas.microsoft.com/office/drawing/2014/main" id="{D6D1B796-13A4-3039-BCC3-61EFB16A9A49}"/>
              </a:ext>
            </a:extLst>
          </p:cNvPr>
          <p:cNvSpPr/>
          <p:nvPr/>
        </p:nvSpPr>
        <p:spPr>
          <a:xfrm>
            <a:off x="4026800" y="1534774"/>
            <a:ext cx="557390" cy="189024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PSG</a:t>
            </a:r>
          </a:p>
        </p:txBody>
      </p:sp>
      <p:sp>
        <p:nvSpPr>
          <p:cNvPr id="24" name="Rectangle: Top Corners Rounded 23">
            <a:extLst>
              <a:ext uri="{FF2B5EF4-FFF2-40B4-BE49-F238E27FC236}">
                <a16:creationId xmlns:a16="http://schemas.microsoft.com/office/drawing/2014/main" id="{E4D93605-4CE9-1A0D-3E70-1DB15F53B906}"/>
              </a:ext>
            </a:extLst>
          </p:cNvPr>
          <p:cNvSpPr/>
          <p:nvPr/>
        </p:nvSpPr>
        <p:spPr>
          <a:xfrm>
            <a:off x="4026798" y="1862051"/>
            <a:ext cx="4138404" cy="1566949"/>
          </a:xfrm>
          <a:prstGeom prst="round2SameRect">
            <a:avLst>
              <a:gd name="adj1" fmla="val 37268"/>
              <a:gd name="adj2" fmla="val 0"/>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8" name="Rectangle 17">
            <a:extLst>
              <a:ext uri="{FF2B5EF4-FFF2-40B4-BE49-F238E27FC236}">
                <a16:creationId xmlns:a16="http://schemas.microsoft.com/office/drawing/2014/main" id="{1A4652E0-769C-71E8-DA26-4800E6D58E12}"/>
              </a:ext>
            </a:extLst>
          </p:cNvPr>
          <p:cNvSpPr/>
          <p:nvPr/>
        </p:nvSpPr>
        <p:spPr>
          <a:xfrm>
            <a:off x="4584192" y="2982914"/>
            <a:ext cx="3023616" cy="32082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7" name="Rectangle 6">
            <a:extLst>
              <a:ext uri="{FF2B5EF4-FFF2-40B4-BE49-F238E27FC236}">
                <a16:creationId xmlns:a16="http://schemas.microsoft.com/office/drawing/2014/main" id="{3F6CD993-E28D-0931-05BB-C0598F203336}"/>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38C51A45-48FD-3B9E-A936-2DF087DF6916}"/>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
        <p:nvSpPr>
          <p:cNvPr id="2" name="Rectangle 1">
            <a:extLst>
              <a:ext uri="{FF2B5EF4-FFF2-40B4-BE49-F238E27FC236}">
                <a16:creationId xmlns:a16="http://schemas.microsoft.com/office/drawing/2014/main" id="{C3FA8A27-350A-A3E9-8A6C-8A82E7780580}"/>
              </a:ext>
            </a:extLst>
          </p:cNvPr>
          <p:cNvSpPr/>
          <p:nvPr/>
        </p:nvSpPr>
        <p:spPr>
          <a:xfrm>
            <a:off x="4584192" y="2668970"/>
            <a:ext cx="3023616"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19" name="TextBox 18">
            <a:extLst>
              <a:ext uri="{FF2B5EF4-FFF2-40B4-BE49-F238E27FC236}">
                <a16:creationId xmlns:a16="http://schemas.microsoft.com/office/drawing/2014/main" id="{7DF6F510-6281-A17C-63E9-A19F87C55E29}"/>
              </a:ext>
            </a:extLst>
          </p:cNvPr>
          <p:cNvSpPr txBox="1"/>
          <p:nvPr/>
        </p:nvSpPr>
        <p:spPr>
          <a:xfrm>
            <a:off x="559190" y="462914"/>
            <a:ext cx="10614188" cy="523220"/>
          </a:xfrm>
          <a:prstGeom prst="rect">
            <a:avLst/>
          </a:prstGeom>
          <a:noFill/>
        </p:spPr>
        <p:txBody>
          <a:bodyPr wrap="none" rtlCol="0">
            <a:spAutoFit/>
          </a:bodyPr>
          <a:lstStyle/>
          <a:p>
            <a:r>
              <a:rPr lang="en-US" sz="2800" dirty="0"/>
              <a:t>CVD of Phospho-Silicate Glass (PSG) + Photolithography + W + CMP</a:t>
            </a:r>
          </a:p>
        </p:txBody>
      </p:sp>
      <p:sp>
        <p:nvSpPr>
          <p:cNvPr id="11" name="Rectangle 10">
            <a:extLst>
              <a:ext uri="{FF2B5EF4-FFF2-40B4-BE49-F238E27FC236}">
                <a16:creationId xmlns:a16="http://schemas.microsoft.com/office/drawing/2014/main" id="{D07363B3-3ADC-B1DD-2FBF-1301100B6B08}"/>
              </a:ext>
            </a:extLst>
          </p:cNvPr>
          <p:cNvSpPr/>
          <p:nvPr/>
        </p:nvSpPr>
        <p:spPr>
          <a:xfrm>
            <a:off x="4584192" y="3429000"/>
            <a:ext cx="3023616"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Math" panose="02040503050406030204" pitchFamily="18" charset="0"/>
                <a:ea typeface="Cambria Math" panose="02040503050406030204" pitchFamily="18" charset="0"/>
                <a:cs typeface="JetBrains Mono" panose="02000009000000000000" pitchFamily="49" charset="0"/>
              </a:rPr>
              <a:t>Channel</a:t>
            </a:r>
          </a:p>
        </p:txBody>
      </p:sp>
      <p:sp>
        <p:nvSpPr>
          <p:cNvPr id="22" name="Rectangle 21">
            <a:extLst>
              <a:ext uri="{FF2B5EF4-FFF2-40B4-BE49-F238E27FC236}">
                <a16:creationId xmlns:a16="http://schemas.microsoft.com/office/drawing/2014/main" id="{6602B5F6-B0C4-A4BD-413D-D0D0228F5109}"/>
              </a:ext>
            </a:extLst>
          </p:cNvPr>
          <p:cNvSpPr/>
          <p:nvPr/>
        </p:nvSpPr>
        <p:spPr>
          <a:xfrm>
            <a:off x="4026798" y="342900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3" name="Rectangle 22">
            <a:extLst>
              <a:ext uri="{FF2B5EF4-FFF2-40B4-BE49-F238E27FC236}">
                <a16:creationId xmlns:a16="http://schemas.microsoft.com/office/drawing/2014/main" id="{1224101A-058C-CB85-382B-772F4DB9FE08}"/>
              </a:ext>
            </a:extLst>
          </p:cNvPr>
          <p:cNvSpPr/>
          <p:nvPr/>
        </p:nvSpPr>
        <p:spPr>
          <a:xfrm>
            <a:off x="7607808" y="342900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3" name="Rectangle 2">
            <a:extLst>
              <a:ext uri="{FF2B5EF4-FFF2-40B4-BE49-F238E27FC236}">
                <a16:creationId xmlns:a16="http://schemas.microsoft.com/office/drawing/2014/main" id="{694D92C7-6AC0-8B3B-88C7-9F18BD3EDE40}"/>
              </a:ext>
            </a:extLst>
          </p:cNvPr>
          <p:cNvSpPr/>
          <p:nvPr/>
        </p:nvSpPr>
        <p:spPr>
          <a:xfrm>
            <a:off x="1548384" y="3177384"/>
            <a:ext cx="2478414" cy="54864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10" name="Rectangle 9">
            <a:extLst>
              <a:ext uri="{FF2B5EF4-FFF2-40B4-BE49-F238E27FC236}">
                <a16:creationId xmlns:a16="http://schemas.microsoft.com/office/drawing/2014/main" id="{47BF2A04-5A54-917A-B6E1-91D64B185BE5}"/>
              </a:ext>
            </a:extLst>
          </p:cNvPr>
          <p:cNvSpPr/>
          <p:nvPr/>
        </p:nvSpPr>
        <p:spPr>
          <a:xfrm>
            <a:off x="4584192" y="2222884"/>
            <a:ext cx="3023616" cy="456224"/>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sp>
        <p:nvSpPr>
          <p:cNvPr id="25" name="Rectangle 24">
            <a:extLst>
              <a:ext uri="{FF2B5EF4-FFF2-40B4-BE49-F238E27FC236}">
                <a16:creationId xmlns:a16="http://schemas.microsoft.com/office/drawing/2014/main" id="{A5DA8782-5E2C-8051-6398-7A024EFE5A82}"/>
              </a:ext>
            </a:extLst>
          </p:cNvPr>
          <p:cNvSpPr/>
          <p:nvPr/>
        </p:nvSpPr>
        <p:spPr>
          <a:xfrm>
            <a:off x="8165202" y="3177384"/>
            <a:ext cx="2478414" cy="54864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9" name="Rectangle 8">
            <a:extLst>
              <a:ext uri="{FF2B5EF4-FFF2-40B4-BE49-F238E27FC236}">
                <a16:creationId xmlns:a16="http://schemas.microsoft.com/office/drawing/2014/main" id="{9B751067-8EE1-8862-7EE8-F7D60505B7AB}"/>
              </a:ext>
            </a:extLst>
          </p:cNvPr>
          <p:cNvSpPr/>
          <p:nvPr/>
        </p:nvSpPr>
        <p:spPr>
          <a:xfrm>
            <a:off x="9292338" y="5675086"/>
            <a:ext cx="1437729" cy="7200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P:SiO₂</a:t>
            </a:r>
          </a:p>
        </p:txBody>
      </p:sp>
      <p:sp>
        <p:nvSpPr>
          <p:cNvPr id="27" name="Rectangle 26">
            <a:extLst>
              <a:ext uri="{FF2B5EF4-FFF2-40B4-BE49-F238E27FC236}">
                <a16:creationId xmlns:a16="http://schemas.microsoft.com/office/drawing/2014/main" id="{BA8C0F19-1AD7-C4EE-8F2B-50A0B1DC941E}"/>
              </a:ext>
            </a:extLst>
          </p:cNvPr>
          <p:cNvSpPr/>
          <p:nvPr/>
        </p:nvSpPr>
        <p:spPr>
          <a:xfrm>
            <a:off x="11072573" y="5664267"/>
            <a:ext cx="720002" cy="720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W</a:t>
            </a:r>
          </a:p>
        </p:txBody>
      </p:sp>
      <p:sp>
        <p:nvSpPr>
          <p:cNvPr id="30" name="Rectangle 29">
            <a:extLst>
              <a:ext uri="{FF2B5EF4-FFF2-40B4-BE49-F238E27FC236}">
                <a16:creationId xmlns:a16="http://schemas.microsoft.com/office/drawing/2014/main" id="{9881BB9D-63BD-F3F7-6E1C-8DBC0BDA783E}"/>
              </a:ext>
            </a:extLst>
          </p:cNvPr>
          <p:cNvSpPr/>
          <p:nvPr/>
        </p:nvSpPr>
        <p:spPr>
          <a:xfrm>
            <a:off x="7842064" y="5675086"/>
            <a:ext cx="1107770" cy="720000"/>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NiSi</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1" name="Rectangle 30">
            <a:extLst>
              <a:ext uri="{FF2B5EF4-FFF2-40B4-BE49-F238E27FC236}">
                <a16:creationId xmlns:a16="http://schemas.microsoft.com/office/drawing/2014/main" id="{CE2FFAB5-72A8-A8F5-8C22-FFF8A1D3269A}"/>
              </a:ext>
            </a:extLst>
          </p:cNvPr>
          <p:cNvSpPr/>
          <p:nvPr/>
        </p:nvSpPr>
        <p:spPr>
          <a:xfrm>
            <a:off x="399425"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32" name="Rectangle 31">
            <a:extLst>
              <a:ext uri="{FF2B5EF4-FFF2-40B4-BE49-F238E27FC236}">
                <a16:creationId xmlns:a16="http://schemas.microsoft.com/office/drawing/2014/main" id="{01693638-E5F1-5677-C613-62380DBA1483}"/>
              </a:ext>
            </a:extLst>
          </p:cNvPr>
          <p:cNvSpPr/>
          <p:nvPr/>
        </p:nvSpPr>
        <p:spPr>
          <a:xfrm>
            <a:off x="1461929"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3" name="Rectangle 32">
            <a:extLst>
              <a:ext uri="{FF2B5EF4-FFF2-40B4-BE49-F238E27FC236}">
                <a16:creationId xmlns:a16="http://schemas.microsoft.com/office/drawing/2014/main" id="{047C0E85-AF8B-AD44-64CE-CF4E49ADE535}"/>
              </a:ext>
            </a:extLst>
          </p:cNvPr>
          <p:cNvSpPr/>
          <p:nvPr/>
        </p:nvSpPr>
        <p:spPr>
          <a:xfrm>
            <a:off x="455237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34" name="Rectangle 33">
            <a:extLst>
              <a:ext uri="{FF2B5EF4-FFF2-40B4-BE49-F238E27FC236}">
                <a16:creationId xmlns:a16="http://schemas.microsoft.com/office/drawing/2014/main" id="{B6EDB5E8-185D-9159-0ACD-77117A81E145}"/>
              </a:ext>
            </a:extLst>
          </p:cNvPr>
          <p:cNvSpPr/>
          <p:nvPr/>
        </p:nvSpPr>
        <p:spPr>
          <a:xfrm>
            <a:off x="2935430"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5" name="Rectangle 34">
            <a:extLst>
              <a:ext uri="{FF2B5EF4-FFF2-40B4-BE49-F238E27FC236}">
                <a16:creationId xmlns:a16="http://schemas.microsoft.com/office/drawing/2014/main" id="{6C67DCA7-D49D-A5CD-D89A-C678491C745B}"/>
              </a:ext>
            </a:extLst>
          </p:cNvPr>
          <p:cNvSpPr/>
          <p:nvPr/>
        </p:nvSpPr>
        <p:spPr>
          <a:xfrm>
            <a:off x="6510366"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7" name="Rectangle 36">
            <a:extLst>
              <a:ext uri="{FF2B5EF4-FFF2-40B4-BE49-F238E27FC236}">
                <a16:creationId xmlns:a16="http://schemas.microsoft.com/office/drawing/2014/main" id="{073A3D6A-4840-F51F-F825-912A5DA91EB4}"/>
              </a:ext>
            </a:extLst>
          </p:cNvPr>
          <p:cNvSpPr/>
          <p:nvPr/>
        </p:nvSpPr>
        <p:spPr>
          <a:xfrm>
            <a:off x="1548382" y="1534774"/>
            <a:ext cx="2478414" cy="92796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W Plug</a:t>
            </a:r>
          </a:p>
        </p:txBody>
      </p:sp>
      <p:sp>
        <p:nvSpPr>
          <p:cNvPr id="39" name="Rectangle 38">
            <a:extLst>
              <a:ext uri="{FF2B5EF4-FFF2-40B4-BE49-F238E27FC236}">
                <a16:creationId xmlns:a16="http://schemas.microsoft.com/office/drawing/2014/main" id="{0C57BC17-F398-22CF-BDB6-FEF7357740A3}"/>
              </a:ext>
            </a:extLst>
          </p:cNvPr>
          <p:cNvSpPr/>
          <p:nvPr/>
        </p:nvSpPr>
        <p:spPr>
          <a:xfrm>
            <a:off x="8165202" y="1530790"/>
            <a:ext cx="2478414" cy="93194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W Plug</a:t>
            </a:r>
          </a:p>
        </p:txBody>
      </p:sp>
      <p:sp>
        <p:nvSpPr>
          <p:cNvPr id="43" name="Rectangle 42">
            <a:extLst>
              <a:ext uri="{FF2B5EF4-FFF2-40B4-BE49-F238E27FC236}">
                <a16:creationId xmlns:a16="http://schemas.microsoft.com/office/drawing/2014/main" id="{9B357CD7-226F-3331-0031-03DDBF698D63}"/>
              </a:ext>
            </a:extLst>
          </p:cNvPr>
          <p:cNvSpPr/>
          <p:nvPr/>
        </p:nvSpPr>
        <p:spPr>
          <a:xfrm>
            <a:off x="1548382" y="2462737"/>
            <a:ext cx="2478414" cy="714645"/>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Silicide</a:t>
            </a:r>
          </a:p>
        </p:txBody>
      </p:sp>
      <p:sp>
        <p:nvSpPr>
          <p:cNvPr id="44" name="Rectangle 43">
            <a:extLst>
              <a:ext uri="{FF2B5EF4-FFF2-40B4-BE49-F238E27FC236}">
                <a16:creationId xmlns:a16="http://schemas.microsoft.com/office/drawing/2014/main" id="{E44A8DDD-B3A1-E830-C5B0-007D20392680}"/>
              </a:ext>
            </a:extLst>
          </p:cNvPr>
          <p:cNvSpPr/>
          <p:nvPr/>
        </p:nvSpPr>
        <p:spPr>
          <a:xfrm>
            <a:off x="4584194" y="1534774"/>
            <a:ext cx="3023612" cy="687590"/>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Silicide</a:t>
            </a:r>
            <a:endPar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endParaRPr>
          </a:p>
        </p:txBody>
      </p:sp>
      <p:sp>
        <p:nvSpPr>
          <p:cNvPr id="45" name="Rectangle 44">
            <a:extLst>
              <a:ext uri="{FF2B5EF4-FFF2-40B4-BE49-F238E27FC236}">
                <a16:creationId xmlns:a16="http://schemas.microsoft.com/office/drawing/2014/main" id="{2E8192DD-B278-BE48-E5B2-9D9987915381}"/>
              </a:ext>
            </a:extLst>
          </p:cNvPr>
          <p:cNvSpPr/>
          <p:nvPr/>
        </p:nvSpPr>
        <p:spPr>
          <a:xfrm>
            <a:off x="8165202" y="2462737"/>
            <a:ext cx="2478414" cy="714645"/>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rPr>
              <a:t>Silicide</a:t>
            </a:r>
            <a:endParaRPr kumimoji="0" lang="en-US" sz="2000" b="0" i="0" u="none" strike="noStrike" kern="1200" cap="none" spc="0" normalizeH="0" baseline="0" noProof="0" dirty="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endParaRPr>
          </a:p>
        </p:txBody>
      </p:sp>
      <p:sp>
        <p:nvSpPr>
          <p:cNvPr id="5" name="Slide Number Placeholder 4">
            <a:extLst>
              <a:ext uri="{FF2B5EF4-FFF2-40B4-BE49-F238E27FC236}">
                <a16:creationId xmlns:a16="http://schemas.microsoft.com/office/drawing/2014/main" id="{8CD058CA-DB1A-2659-2F38-151F7E3E2C2D}"/>
              </a:ext>
            </a:extLst>
          </p:cNvPr>
          <p:cNvSpPr>
            <a:spLocks noGrp="1"/>
          </p:cNvSpPr>
          <p:nvPr>
            <p:ph type="sldNum" sz="quarter" idx="12"/>
          </p:nvPr>
        </p:nvSpPr>
        <p:spPr/>
        <p:txBody>
          <a:bodyPr/>
          <a:lstStyle/>
          <a:p>
            <a:fld id="{9E792356-BE57-4A31-B815-8090F569365B}" type="slidenum">
              <a:rPr lang="en-US" smtClean="0"/>
              <a:t>16</a:t>
            </a:fld>
            <a:endParaRPr lang="en-US"/>
          </a:p>
        </p:txBody>
      </p:sp>
    </p:spTree>
    <p:extLst>
      <p:ext uri="{BB962C8B-B14F-4D97-AF65-F5344CB8AC3E}">
        <p14:creationId xmlns:p14="http://schemas.microsoft.com/office/powerpoint/2010/main" val="255320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9487-7E34-8524-34FA-BEE06519C7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2E31921-4250-4858-A2F5-D777EF730FE7}"/>
              </a:ext>
            </a:extLst>
          </p:cNvPr>
          <p:cNvPicPr>
            <a:picLocks noChangeAspect="1"/>
          </p:cNvPicPr>
          <p:nvPr/>
        </p:nvPicPr>
        <p:blipFill>
          <a:blip r:embed="rId3"/>
          <a:srcRect r="67855"/>
          <a:stretch>
            <a:fillRect/>
          </a:stretch>
        </p:blipFill>
        <p:spPr>
          <a:xfrm>
            <a:off x="6971546" y="1619945"/>
            <a:ext cx="3885683" cy="4132461"/>
          </a:xfrm>
          <a:prstGeom prst="rect">
            <a:avLst/>
          </a:prstGeom>
        </p:spPr>
      </p:pic>
      <p:sp>
        <p:nvSpPr>
          <p:cNvPr id="2" name="Slide Number Placeholder 1">
            <a:extLst>
              <a:ext uri="{FF2B5EF4-FFF2-40B4-BE49-F238E27FC236}">
                <a16:creationId xmlns:a16="http://schemas.microsoft.com/office/drawing/2014/main" id="{D20CA067-1733-F4CF-7F37-8D250DA56F3D}"/>
              </a:ext>
            </a:extLst>
          </p:cNvPr>
          <p:cNvSpPr>
            <a:spLocks noGrp="1"/>
          </p:cNvSpPr>
          <p:nvPr>
            <p:ph type="sldNum" sz="quarter" idx="12"/>
          </p:nvPr>
        </p:nvSpPr>
        <p:spPr/>
        <p:txBody>
          <a:bodyPr/>
          <a:lstStyle/>
          <a:p>
            <a:fld id="{9E792356-BE57-4A31-B815-8090F569365B}" type="slidenum">
              <a:rPr lang="en-US" smtClean="0"/>
              <a:t>17</a:t>
            </a:fld>
            <a:endParaRPr lang="en-US"/>
          </a:p>
        </p:txBody>
      </p:sp>
      <p:sp>
        <p:nvSpPr>
          <p:cNvPr id="3" name="TextBox 2">
            <a:extLst>
              <a:ext uri="{FF2B5EF4-FFF2-40B4-BE49-F238E27FC236}">
                <a16:creationId xmlns:a16="http://schemas.microsoft.com/office/drawing/2014/main" id="{7161AFB7-633C-8257-5C7F-F8357E021104}"/>
              </a:ext>
            </a:extLst>
          </p:cNvPr>
          <p:cNvSpPr txBox="1"/>
          <p:nvPr/>
        </p:nvSpPr>
        <p:spPr>
          <a:xfrm>
            <a:off x="7452716" y="1045312"/>
            <a:ext cx="2923342"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22nm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TEM cross-section [1]</a:t>
            </a:r>
          </a:p>
        </p:txBody>
      </p:sp>
      <p:sp>
        <p:nvSpPr>
          <p:cNvPr id="10" name="TextBox 9">
            <a:extLst>
              <a:ext uri="{FF2B5EF4-FFF2-40B4-BE49-F238E27FC236}">
                <a16:creationId xmlns:a16="http://schemas.microsoft.com/office/drawing/2014/main" id="{5DFF8386-40FD-EF51-7670-740159FC3B51}"/>
              </a:ext>
            </a:extLst>
          </p:cNvPr>
          <p:cNvSpPr txBox="1"/>
          <p:nvPr/>
        </p:nvSpPr>
        <p:spPr>
          <a:xfrm>
            <a:off x="381000" y="342900"/>
            <a:ext cx="3385242"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Final Structure</a:t>
            </a:r>
          </a:p>
        </p:txBody>
      </p:sp>
      <p:grpSp>
        <p:nvGrpSpPr>
          <p:cNvPr id="35" name="Group 34">
            <a:extLst>
              <a:ext uri="{FF2B5EF4-FFF2-40B4-BE49-F238E27FC236}">
                <a16:creationId xmlns:a16="http://schemas.microsoft.com/office/drawing/2014/main" id="{27DE5804-C1F1-1C8B-8885-D04E8E40E09B}"/>
              </a:ext>
            </a:extLst>
          </p:cNvPr>
          <p:cNvGrpSpPr/>
          <p:nvPr/>
        </p:nvGrpSpPr>
        <p:grpSpPr>
          <a:xfrm>
            <a:off x="1250681" y="1619945"/>
            <a:ext cx="4686299" cy="4132461"/>
            <a:chOff x="808307" y="1858450"/>
            <a:chExt cx="4433666" cy="3098090"/>
          </a:xfrm>
        </p:grpSpPr>
        <p:sp>
          <p:nvSpPr>
            <p:cNvPr id="4" name="Rectangle 3">
              <a:extLst>
                <a:ext uri="{FF2B5EF4-FFF2-40B4-BE49-F238E27FC236}">
                  <a16:creationId xmlns:a16="http://schemas.microsoft.com/office/drawing/2014/main" id="{A88E74A8-0AEF-D9D3-7F44-D6F741F45793}"/>
                </a:ext>
              </a:extLst>
            </p:cNvPr>
            <p:cNvSpPr/>
            <p:nvPr/>
          </p:nvSpPr>
          <p:spPr>
            <a:xfrm>
              <a:off x="3701131" y="1862434"/>
              <a:ext cx="557390" cy="189024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PSG</a:t>
              </a:r>
            </a:p>
          </p:txBody>
        </p:sp>
        <p:sp>
          <p:nvSpPr>
            <p:cNvPr id="6" name="Rectangle 5">
              <a:extLst>
                <a:ext uri="{FF2B5EF4-FFF2-40B4-BE49-F238E27FC236}">
                  <a16:creationId xmlns:a16="http://schemas.microsoft.com/office/drawing/2014/main" id="{19667EE7-63AB-245D-E57F-6682FE89A5C3}"/>
                </a:ext>
              </a:extLst>
            </p:cNvPr>
            <p:cNvSpPr/>
            <p:nvPr/>
          </p:nvSpPr>
          <p:spPr>
            <a:xfrm>
              <a:off x="1791757" y="1862434"/>
              <a:ext cx="557390" cy="189024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PSG</a:t>
              </a:r>
            </a:p>
          </p:txBody>
        </p:sp>
        <p:sp>
          <p:nvSpPr>
            <p:cNvPr id="7" name="Rectangle: Top Corners Rounded 6">
              <a:extLst>
                <a:ext uri="{FF2B5EF4-FFF2-40B4-BE49-F238E27FC236}">
                  <a16:creationId xmlns:a16="http://schemas.microsoft.com/office/drawing/2014/main" id="{D3AA643B-C529-C959-C187-CA62867921CA}"/>
                </a:ext>
              </a:extLst>
            </p:cNvPr>
            <p:cNvSpPr/>
            <p:nvPr/>
          </p:nvSpPr>
          <p:spPr>
            <a:xfrm>
              <a:off x="1791759" y="2189711"/>
              <a:ext cx="2466762" cy="1566949"/>
            </a:xfrm>
            <a:prstGeom prst="round2SameRect">
              <a:avLst>
                <a:gd name="adj1" fmla="val 37268"/>
                <a:gd name="adj2" fmla="val 0"/>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9CC99963-C9E8-9F36-764E-B16AEC92A649}"/>
                </a:ext>
              </a:extLst>
            </p:cNvPr>
            <p:cNvSpPr/>
            <p:nvPr/>
          </p:nvSpPr>
          <p:spPr>
            <a:xfrm>
              <a:off x="2349148" y="3310574"/>
              <a:ext cx="1351984" cy="32082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9" name="Rectangle 8">
              <a:extLst>
                <a:ext uri="{FF2B5EF4-FFF2-40B4-BE49-F238E27FC236}">
                  <a16:creationId xmlns:a16="http://schemas.microsoft.com/office/drawing/2014/main" id="{0013D16C-DE32-EB70-41F9-BC60678BD376}"/>
                </a:ext>
              </a:extLst>
            </p:cNvPr>
            <p:cNvSpPr/>
            <p:nvPr/>
          </p:nvSpPr>
          <p:spPr>
            <a:xfrm>
              <a:off x="808307" y="4602324"/>
              <a:ext cx="4433666" cy="35421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1" name="Rectangle 10">
              <a:extLst>
                <a:ext uri="{FF2B5EF4-FFF2-40B4-BE49-F238E27FC236}">
                  <a16:creationId xmlns:a16="http://schemas.microsoft.com/office/drawing/2014/main" id="{37CFAEEF-6213-F2AF-6079-93DB148F9169}"/>
                </a:ext>
              </a:extLst>
            </p:cNvPr>
            <p:cNvSpPr/>
            <p:nvPr/>
          </p:nvSpPr>
          <p:spPr>
            <a:xfrm>
              <a:off x="808307" y="4053684"/>
              <a:ext cx="4433666"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
          <p:nvSpPr>
            <p:cNvPr id="18" name="Rectangle 17">
              <a:extLst>
                <a:ext uri="{FF2B5EF4-FFF2-40B4-BE49-F238E27FC236}">
                  <a16:creationId xmlns:a16="http://schemas.microsoft.com/office/drawing/2014/main" id="{2685BF52-4274-FD08-5B23-688BAD7BAEA4}"/>
                </a:ext>
              </a:extLst>
            </p:cNvPr>
            <p:cNvSpPr/>
            <p:nvPr/>
          </p:nvSpPr>
          <p:spPr>
            <a:xfrm>
              <a:off x="2349148" y="2996630"/>
              <a:ext cx="1351984"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19" name="Rectangle 18">
              <a:extLst>
                <a:ext uri="{FF2B5EF4-FFF2-40B4-BE49-F238E27FC236}">
                  <a16:creationId xmlns:a16="http://schemas.microsoft.com/office/drawing/2014/main" id="{46AE0D3C-A43A-F055-F8CF-961DD73A8C45}"/>
                </a:ext>
              </a:extLst>
            </p:cNvPr>
            <p:cNvSpPr/>
            <p:nvPr/>
          </p:nvSpPr>
          <p:spPr>
            <a:xfrm>
              <a:off x="2346816" y="3756660"/>
              <a:ext cx="1351984"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Math" panose="02040503050406030204" pitchFamily="18" charset="0"/>
                  <a:ea typeface="Cambria Math" panose="02040503050406030204" pitchFamily="18" charset="0"/>
                  <a:cs typeface="JetBrains Mono" panose="02000009000000000000" pitchFamily="49" charset="0"/>
                </a:rPr>
                <a:t>Channel</a:t>
              </a:r>
            </a:p>
          </p:txBody>
        </p:sp>
        <p:sp>
          <p:nvSpPr>
            <p:cNvPr id="20" name="Rectangle 19">
              <a:extLst>
                <a:ext uri="{FF2B5EF4-FFF2-40B4-BE49-F238E27FC236}">
                  <a16:creationId xmlns:a16="http://schemas.microsoft.com/office/drawing/2014/main" id="{16EDD7EC-AB15-6B02-A7E4-D7D836C3A725}"/>
                </a:ext>
              </a:extLst>
            </p:cNvPr>
            <p:cNvSpPr/>
            <p:nvPr/>
          </p:nvSpPr>
          <p:spPr>
            <a:xfrm>
              <a:off x="1791753" y="375666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1" name="Rectangle 20">
              <a:extLst>
                <a:ext uri="{FF2B5EF4-FFF2-40B4-BE49-F238E27FC236}">
                  <a16:creationId xmlns:a16="http://schemas.microsoft.com/office/drawing/2014/main" id="{403FD47A-B792-08A0-FE8F-5E7F23269C21}"/>
                </a:ext>
              </a:extLst>
            </p:cNvPr>
            <p:cNvSpPr/>
            <p:nvPr/>
          </p:nvSpPr>
          <p:spPr>
            <a:xfrm>
              <a:off x="3698802" y="3756660"/>
              <a:ext cx="557394" cy="297024"/>
            </a:xfrm>
            <a:prstGeom prst="rect">
              <a:avLst/>
            </a:prstGeom>
            <a:pattFill prst="pct1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2" name="Rectangle 21">
              <a:extLst>
                <a:ext uri="{FF2B5EF4-FFF2-40B4-BE49-F238E27FC236}">
                  <a16:creationId xmlns:a16="http://schemas.microsoft.com/office/drawing/2014/main" id="{42F53FC2-13FD-1FAD-88F3-8A06C1981315}"/>
                </a:ext>
              </a:extLst>
            </p:cNvPr>
            <p:cNvSpPr/>
            <p:nvPr/>
          </p:nvSpPr>
          <p:spPr>
            <a:xfrm>
              <a:off x="812959" y="3505044"/>
              <a:ext cx="978796" cy="54864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3" name="Rectangle 22">
              <a:extLst>
                <a:ext uri="{FF2B5EF4-FFF2-40B4-BE49-F238E27FC236}">
                  <a16:creationId xmlns:a16="http://schemas.microsoft.com/office/drawing/2014/main" id="{BF90255D-FFA6-FEDE-AB1A-2507B940BBEA}"/>
                </a:ext>
              </a:extLst>
            </p:cNvPr>
            <p:cNvSpPr/>
            <p:nvPr/>
          </p:nvSpPr>
          <p:spPr>
            <a:xfrm>
              <a:off x="2349148" y="2550544"/>
              <a:ext cx="1351984" cy="456224"/>
            </a:xfrm>
            <a:prstGeom prst="rect">
              <a:avLst/>
            </a:prstGeom>
            <a:pattFill prst="shingle">
              <a:fgClr>
                <a:schemeClr val="bg1">
                  <a:lumMod val="50000"/>
                </a:schemeClr>
              </a:fgClr>
              <a:bgClr>
                <a:schemeClr val="bg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Poly-Si</a:t>
              </a:r>
            </a:p>
          </p:txBody>
        </p:sp>
        <p:sp>
          <p:nvSpPr>
            <p:cNvPr id="24" name="Rectangle 23">
              <a:extLst>
                <a:ext uri="{FF2B5EF4-FFF2-40B4-BE49-F238E27FC236}">
                  <a16:creationId xmlns:a16="http://schemas.microsoft.com/office/drawing/2014/main" id="{CE22AA1A-B9E5-8F7A-A681-10537363F706}"/>
                </a:ext>
              </a:extLst>
            </p:cNvPr>
            <p:cNvSpPr/>
            <p:nvPr/>
          </p:nvSpPr>
          <p:spPr>
            <a:xfrm>
              <a:off x="4256196" y="3505044"/>
              <a:ext cx="978798" cy="548640"/>
            </a:xfrm>
            <a:prstGeom prst="rect">
              <a:avLst/>
            </a:prstGeom>
            <a:pattFill prst="pct50">
              <a:fgClr>
                <a:srgbClr val="7030A0"/>
              </a:fgClr>
              <a:bgClr>
                <a:srgbClr val="AEAEA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n⁺</a:t>
              </a:r>
            </a:p>
          </p:txBody>
        </p:sp>
        <p:sp>
          <p:nvSpPr>
            <p:cNvPr id="25" name="Rectangle 24">
              <a:extLst>
                <a:ext uri="{FF2B5EF4-FFF2-40B4-BE49-F238E27FC236}">
                  <a16:creationId xmlns:a16="http://schemas.microsoft.com/office/drawing/2014/main" id="{BA507EC2-42E9-1539-1037-B47C3AD0C122}"/>
                </a:ext>
              </a:extLst>
            </p:cNvPr>
            <p:cNvSpPr/>
            <p:nvPr/>
          </p:nvSpPr>
          <p:spPr>
            <a:xfrm>
              <a:off x="812957" y="1862434"/>
              <a:ext cx="978796" cy="92796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W Plug</a:t>
              </a:r>
            </a:p>
          </p:txBody>
        </p:sp>
        <p:sp>
          <p:nvSpPr>
            <p:cNvPr id="26" name="Rectangle 25">
              <a:extLst>
                <a:ext uri="{FF2B5EF4-FFF2-40B4-BE49-F238E27FC236}">
                  <a16:creationId xmlns:a16="http://schemas.microsoft.com/office/drawing/2014/main" id="{0FD6CA7A-CAD9-FBC1-9D61-835DE00F4295}"/>
                </a:ext>
              </a:extLst>
            </p:cNvPr>
            <p:cNvSpPr/>
            <p:nvPr/>
          </p:nvSpPr>
          <p:spPr>
            <a:xfrm>
              <a:off x="4256196" y="1858450"/>
              <a:ext cx="978798" cy="93194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W Plug</a:t>
              </a:r>
            </a:p>
          </p:txBody>
        </p:sp>
        <p:sp>
          <p:nvSpPr>
            <p:cNvPr id="27" name="Rectangle 26">
              <a:extLst>
                <a:ext uri="{FF2B5EF4-FFF2-40B4-BE49-F238E27FC236}">
                  <a16:creationId xmlns:a16="http://schemas.microsoft.com/office/drawing/2014/main" id="{D373230F-DB1A-6E3A-0843-8911BD902216}"/>
                </a:ext>
              </a:extLst>
            </p:cNvPr>
            <p:cNvSpPr/>
            <p:nvPr/>
          </p:nvSpPr>
          <p:spPr>
            <a:xfrm>
              <a:off x="812957" y="2790397"/>
              <a:ext cx="978796" cy="714645"/>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Silicide</a:t>
              </a:r>
            </a:p>
          </p:txBody>
        </p:sp>
        <p:sp>
          <p:nvSpPr>
            <p:cNvPr id="30" name="Rectangle 29">
              <a:extLst>
                <a:ext uri="{FF2B5EF4-FFF2-40B4-BE49-F238E27FC236}">
                  <a16:creationId xmlns:a16="http://schemas.microsoft.com/office/drawing/2014/main" id="{1EB89D0A-6FB1-F323-E1F1-EA48474B0060}"/>
                </a:ext>
              </a:extLst>
            </p:cNvPr>
            <p:cNvSpPr/>
            <p:nvPr/>
          </p:nvSpPr>
          <p:spPr>
            <a:xfrm>
              <a:off x="2349149" y="1862434"/>
              <a:ext cx="1351982" cy="687590"/>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Silicide</a:t>
              </a:r>
              <a:endParaRPr kumimoji="0" lang="en-US"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endParaRPr>
            </a:p>
          </p:txBody>
        </p:sp>
        <p:sp>
          <p:nvSpPr>
            <p:cNvPr id="31" name="Rectangle 30">
              <a:extLst>
                <a:ext uri="{FF2B5EF4-FFF2-40B4-BE49-F238E27FC236}">
                  <a16:creationId xmlns:a16="http://schemas.microsoft.com/office/drawing/2014/main" id="{DB97E3C1-3959-18EB-80FA-111A69984AC0}"/>
                </a:ext>
              </a:extLst>
            </p:cNvPr>
            <p:cNvSpPr/>
            <p:nvPr/>
          </p:nvSpPr>
          <p:spPr>
            <a:xfrm>
              <a:off x="4256196" y="2790397"/>
              <a:ext cx="978798" cy="714645"/>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rPr>
                <a:t>Silicide</a:t>
              </a:r>
              <a:endParaRPr kumimoji="0" lang="en-US" sz="2000" b="0" i="0" u="none" strike="noStrike" kern="1200" cap="none" spc="0" normalizeH="0" baseline="0" noProof="0" dirty="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endParaRPr>
            </a:p>
          </p:txBody>
        </p:sp>
      </p:grpSp>
    </p:spTree>
    <p:extLst>
      <p:ext uri="{BB962C8B-B14F-4D97-AF65-F5344CB8AC3E}">
        <p14:creationId xmlns:p14="http://schemas.microsoft.com/office/powerpoint/2010/main" val="124572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BA78-3FD8-9E78-A880-81C22B3D930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DC8726-FF14-B858-8B72-B2A94DC21CCF}"/>
              </a:ext>
            </a:extLst>
          </p:cNvPr>
          <p:cNvSpPr>
            <a:spLocks noGrp="1"/>
          </p:cNvSpPr>
          <p:nvPr>
            <p:ph type="sldNum" sz="quarter" idx="12"/>
          </p:nvPr>
        </p:nvSpPr>
        <p:spPr/>
        <p:txBody>
          <a:bodyPr/>
          <a:lstStyle/>
          <a:p>
            <a:fld id="{9E792356-BE57-4A31-B815-8090F569365B}" type="slidenum">
              <a:rPr lang="en-US" smtClean="0"/>
              <a:t>18</a:t>
            </a:fld>
            <a:endParaRPr lang="en-US"/>
          </a:p>
        </p:txBody>
      </p:sp>
      <p:sp>
        <p:nvSpPr>
          <p:cNvPr id="8" name="TextBox 7">
            <a:extLst>
              <a:ext uri="{FF2B5EF4-FFF2-40B4-BE49-F238E27FC236}">
                <a16:creationId xmlns:a16="http://schemas.microsoft.com/office/drawing/2014/main" id="{1DCFBED4-561F-8A97-1426-483EAE7031CB}"/>
              </a:ext>
            </a:extLst>
          </p:cNvPr>
          <p:cNvSpPr txBox="1"/>
          <p:nvPr/>
        </p:nvSpPr>
        <p:spPr>
          <a:xfrm>
            <a:off x="380999" y="342900"/>
            <a:ext cx="3541069"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Process Integration</a:t>
            </a:r>
          </a:p>
        </p:txBody>
      </p:sp>
      <p:pic>
        <p:nvPicPr>
          <p:cNvPr id="4" name="Picture 3">
            <a:extLst>
              <a:ext uri="{FF2B5EF4-FFF2-40B4-BE49-F238E27FC236}">
                <a16:creationId xmlns:a16="http://schemas.microsoft.com/office/drawing/2014/main" id="{F8F3B3B0-EB20-DD86-0D99-95090C5978F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88614" y="3674932"/>
            <a:ext cx="3502959" cy="2718111"/>
          </a:xfrm>
          <a:prstGeom prst="rect">
            <a:avLst/>
          </a:prstGeom>
        </p:spPr>
      </p:pic>
      <p:pic>
        <p:nvPicPr>
          <p:cNvPr id="11" name="Picture 10">
            <a:extLst>
              <a:ext uri="{FF2B5EF4-FFF2-40B4-BE49-F238E27FC236}">
                <a16:creationId xmlns:a16="http://schemas.microsoft.com/office/drawing/2014/main" id="{0367396C-3A33-E85C-4643-46E82F6A4905}"/>
              </a:ext>
            </a:extLst>
          </p:cNvPr>
          <p:cNvPicPr>
            <a:picLocks noChangeAspect="1"/>
          </p:cNvPicPr>
          <p:nvPr/>
        </p:nvPicPr>
        <p:blipFill>
          <a:blip r:embed="rId4"/>
          <a:stretch>
            <a:fillRect/>
          </a:stretch>
        </p:blipFill>
        <p:spPr>
          <a:xfrm>
            <a:off x="4176223" y="3421298"/>
            <a:ext cx="3541069" cy="1993663"/>
          </a:xfrm>
          <a:prstGeom prst="rect">
            <a:avLst/>
          </a:prstGeom>
        </p:spPr>
      </p:pic>
      <p:pic>
        <p:nvPicPr>
          <p:cNvPr id="13" name="Picture 12">
            <a:extLst>
              <a:ext uri="{FF2B5EF4-FFF2-40B4-BE49-F238E27FC236}">
                <a16:creationId xmlns:a16="http://schemas.microsoft.com/office/drawing/2014/main" id="{5455BCC9-974A-2914-7CD9-647C847C9DC4}"/>
              </a:ext>
            </a:extLst>
          </p:cNvPr>
          <p:cNvPicPr>
            <a:picLocks noChangeAspect="1"/>
          </p:cNvPicPr>
          <p:nvPr/>
        </p:nvPicPr>
        <p:blipFill>
          <a:blip r:embed="rId5"/>
          <a:stretch>
            <a:fillRect/>
          </a:stretch>
        </p:blipFill>
        <p:spPr>
          <a:xfrm>
            <a:off x="5404831" y="672790"/>
            <a:ext cx="6016159" cy="2056687"/>
          </a:xfrm>
          <a:prstGeom prst="rect">
            <a:avLst/>
          </a:prstGeom>
        </p:spPr>
      </p:pic>
      <p:pic>
        <p:nvPicPr>
          <p:cNvPr id="19" name="Picture 18">
            <a:extLst>
              <a:ext uri="{FF2B5EF4-FFF2-40B4-BE49-F238E27FC236}">
                <a16:creationId xmlns:a16="http://schemas.microsoft.com/office/drawing/2014/main" id="{22D1379D-0844-7968-EB1F-BEA365BF779A}"/>
              </a:ext>
            </a:extLst>
          </p:cNvPr>
          <p:cNvPicPr>
            <a:picLocks noChangeAspect="1"/>
          </p:cNvPicPr>
          <p:nvPr/>
        </p:nvPicPr>
        <p:blipFill>
          <a:blip r:embed="rId6"/>
          <a:srcRect l="701" t="3087" r="76408" b="3033"/>
          <a:stretch>
            <a:fillRect/>
          </a:stretch>
        </p:blipFill>
        <p:spPr>
          <a:xfrm>
            <a:off x="1089138" y="1015879"/>
            <a:ext cx="2615764" cy="5038095"/>
          </a:xfrm>
          <a:prstGeom prst="rect">
            <a:avLst/>
          </a:prstGeom>
        </p:spPr>
      </p:pic>
      <p:sp>
        <p:nvSpPr>
          <p:cNvPr id="21" name="TextBox 20">
            <a:extLst>
              <a:ext uri="{FF2B5EF4-FFF2-40B4-BE49-F238E27FC236}">
                <a16:creationId xmlns:a16="http://schemas.microsoft.com/office/drawing/2014/main" id="{81C472F2-05E9-745D-40D6-517403B50C12}"/>
              </a:ext>
            </a:extLst>
          </p:cNvPr>
          <p:cNvSpPr txBox="1"/>
          <p:nvPr/>
        </p:nvSpPr>
        <p:spPr>
          <a:xfrm>
            <a:off x="6064148" y="263215"/>
            <a:ext cx="4697523"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 TEM cross-sections of 22nm FDSOI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and logic FETs [1]</a:t>
            </a:r>
          </a:p>
        </p:txBody>
      </p:sp>
      <p:sp>
        <p:nvSpPr>
          <p:cNvPr id="22" name="TextBox 21">
            <a:extLst>
              <a:ext uri="{FF2B5EF4-FFF2-40B4-BE49-F238E27FC236}">
                <a16:creationId xmlns:a16="http://schemas.microsoft.com/office/drawing/2014/main" id="{DE5502E2-4123-0FC6-9307-4786132F9464}"/>
              </a:ext>
            </a:extLst>
          </p:cNvPr>
          <p:cNvSpPr txBox="1"/>
          <p:nvPr/>
        </p:nvSpPr>
        <p:spPr>
          <a:xfrm>
            <a:off x="4549860" y="5600829"/>
            <a:ext cx="2857500"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 22nm FDSOI base process flow [4]</a:t>
            </a:r>
          </a:p>
        </p:txBody>
      </p:sp>
      <p:sp>
        <p:nvSpPr>
          <p:cNvPr id="24" name="TextBox 23">
            <a:extLst>
              <a:ext uri="{FF2B5EF4-FFF2-40B4-BE49-F238E27FC236}">
                <a16:creationId xmlns:a16="http://schemas.microsoft.com/office/drawing/2014/main" id="{56A70C30-61E2-49AC-9751-8862B3F6E4D6}"/>
              </a:ext>
            </a:extLst>
          </p:cNvPr>
          <p:cNvSpPr txBox="1"/>
          <p:nvPr/>
        </p:nvSpPr>
        <p:spPr>
          <a:xfrm>
            <a:off x="500427" y="6203734"/>
            <a:ext cx="3793186"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 SEM of 28nm embedded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NVM border [3]</a:t>
            </a:r>
          </a:p>
        </p:txBody>
      </p:sp>
      <p:sp>
        <p:nvSpPr>
          <p:cNvPr id="25" name="TextBox 24">
            <a:extLst>
              <a:ext uri="{FF2B5EF4-FFF2-40B4-BE49-F238E27FC236}">
                <a16:creationId xmlns:a16="http://schemas.microsoft.com/office/drawing/2014/main" id="{DDA5BEC3-0847-4072-7B79-AE6205DD3863}"/>
              </a:ext>
            </a:extLst>
          </p:cNvPr>
          <p:cNvSpPr txBox="1"/>
          <p:nvPr/>
        </p:nvSpPr>
        <p:spPr>
          <a:xfrm>
            <a:off x="8043500" y="3031336"/>
            <a:ext cx="3793186"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Logic FET performance in 22nm FDSOI with and without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integration [1]</a:t>
            </a:r>
          </a:p>
        </p:txBody>
      </p:sp>
    </p:spTree>
    <p:extLst>
      <p:ext uri="{BB962C8B-B14F-4D97-AF65-F5344CB8AC3E}">
        <p14:creationId xmlns:p14="http://schemas.microsoft.com/office/powerpoint/2010/main" val="311040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BDDE3-2870-1CC0-0FFB-A58C3D59D293}"/>
              </a:ext>
            </a:extLst>
          </p:cNvPr>
          <p:cNvSpPr>
            <a:spLocks noGrp="1"/>
          </p:cNvSpPr>
          <p:nvPr>
            <p:ph type="sldNum" sz="quarter" idx="12"/>
          </p:nvPr>
        </p:nvSpPr>
        <p:spPr/>
        <p:txBody>
          <a:bodyPr/>
          <a:lstStyle/>
          <a:p>
            <a:fld id="{9E792356-BE57-4A31-B815-8090F569365B}" type="slidenum">
              <a:rPr lang="en-US" smtClean="0"/>
              <a:t>19</a:t>
            </a:fld>
            <a:endParaRPr lang="en-US"/>
          </a:p>
        </p:txBody>
      </p:sp>
      <p:pic>
        <p:nvPicPr>
          <p:cNvPr id="4" name="Picture 3">
            <a:extLst>
              <a:ext uri="{FF2B5EF4-FFF2-40B4-BE49-F238E27FC236}">
                <a16:creationId xmlns:a16="http://schemas.microsoft.com/office/drawing/2014/main" id="{F49A3FCE-2C88-525E-115E-C812849EBE42}"/>
              </a:ext>
            </a:extLst>
          </p:cNvPr>
          <p:cNvPicPr>
            <a:picLocks noChangeAspect="1"/>
          </p:cNvPicPr>
          <p:nvPr/>
        </p:nvPicPr>
        <p:blipFill>
          <a:blip r:embed="rId3"/>
          <a:stretch>
            <a:fillRect/>
          </a:stretch>
        </p:blipFill>
        <p:spPr>
          <a:xfrm>
            <a:off x="4435312" y="3500371"/>
            <a:ext cx="3307521" cy="2605087"/>
          </a:xfrm>
          <a:prstGeom prst="rect">
            <a:avLst/>
          </a:prstGeom>
        </p:spPr>
      </p:pic>
      <p:pic>
        <p:nvPicPr>
          <p:cNvPr id="6" name="Picture 5">
            <a:extLst>
              <a:ext uri="{FF2B5EF4-FFF2-40B4-BE49-F238E27FC236}">
                <a16:creationId xmlns:a16="http://schemas.microsoft.com/office/drawing/2014/main" id="{9D9D28EF-098E-7BF2-88FD-BED8B2CA033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44772" y="4028155"/>
            <a:ext cx="3112557" cy="2451672"/>
          </a:xfrm>
          <a:prstGeom prst="rect">
            <a:avLst/>
          </a:prstGeom>
        </p:spPr>
      </p:pic>
      <p:sp>
        <p:nvSpPr>
          <p:cNvPr id="8" name="TextBox 7">
            <a:extLst>
              <a:ext uri="{FF2B5EF4-FFF2-40B4-BE49-F238E27FC236}">
                <a16:creationId xmlns:a16="http://schemas.microsoft.com/office/drawing/2014/main" id="{45657C7B-E539-3B2E-64BC-D9D3476B9C0F}"/>
              </a:ext>
            </a:extLst>
          </p:cNvPr>
          <p:cNvSpPr txBox="1"/>
          <p:nvPr/>
        </p:nvSpPr>
        <p:spPr>
          <a:xfrm>
            <a:off x="381000" y="3112398"/>
            <a:ext cx="238125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Back-Biasing</a:t>
            </a:r>
          </a:p>
        </p:txBody>
      </p:sp>
      <p:sp>
        <p:nvSpPr>
          <p:cNvPr id="9" name="TextBox 8">
            <a:extLst>
              <a:ext uri="{FF2B5EF4-FFF2-40B4-BE49-F238E27FC236}">
                <a16:creationId xmlns:a16="http://schemas.microsoft.com/office/drawing/2014/main" id="{89DF25A5-D23C-63AD-E904-CF0A2C65D229}"/>
              </a:ext>
            </a:extLst>
          </p:cNvPr>
          <p:cNvSpPr txBox="1"/>
          <p:nvPr/>
        </p:nvSpPr>
        <p:spPr>
          <a:xfrm>
            <a:off x="640028" y="6191680"/>
            <a:ext cx="3028950"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structure incl. back-biasing [1]</a:t>
            </a:r>
          </a:p>
        </p:txBody>
      </p:sp>
      <p:pic>
        <p:nvPicPr>
          <p:cNvPr id="10" name="Picture 9">
            <a:extLst>
              <a:ext uri="{FF2B5EF4-FFF2-40B4-BE49-F238E27FC236}">
                <a16:creationId xmlns:a16="http://schemas.microsoft.com/office/drawing/2014/main" id="{9F7BFE71-CCFD-13E2-6D07-A6BA4BDDCA46}"/>
              </a:ext>
            </a:extLst>
          </p:cNvPr>
          <p:cNvPicPr>
            <a:picLocks noChangeAspect="1"/>
          </p:cNvPicPr>
          <p:nvPr/>
        </p:nvPicPr>
        <p:blipFill>
          <a:blip r:embed="rId5">
            <a:clrChange>
              <a:clrFrom>
                <a:srgbClr val="FFFFFF"/>
              </a:clrFrom>
              <a:clrTo>
                <a:srgbClr val="FFFFFF">
                  <a:alpha val="0"/>
                </a:srgbClr>
              </a:clrTo>
            </a:clrChange>
          </a:blip>
          <a:srcRect t="22148" r="66302" b="13648"/>
          <a:stretch>
            <a:fillRect/>
          </a:stretch>
        </p:blipFill>
        <p:spPr>
          <a:xfrm>
            <a:off x="558100" y="3867083"/>
            <a:ext cx="3192807" cy="2238375"/>
          </a:xfrm>
          <a:prstGeom prst="rect">
            <a:avLst/>
          </a:prstGeom>
        </p:spPr>
      </p:pic>
      <p:sp>
        <p:nvSpPr>
          <p:cNvPr id="11" name="TextBox 10">
            <a:extLst>
              <a:ext uri="{FF2B5EF4-FFF2-40B4-BE49-F238E27FC236}">
                <a16:creationId xmlns:a16="http://schemas.microsoft.com/office/drawing/2014/main" id="{3A896744-8766-9BEB-D2BA-CBAB6A627F7F}"/>
              </a:ext>
            </a:extLst>
          </p:cNvPr>
          <p:cNvSpPr txBox="1"/>
          <p:nvPr/>
        </p:nvSpPr>
        <p:spPr>
          <a:xfrm>
            <a:off x="4412672" y="6250765"/>
            <a:ext cx="3352800"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Effect of back-biasing on transfer curve[1]</a:t>
            </a:r>
          </a:p>
        </p:txBody>
      </p:sp>
      <p:sp>
        <p:nvSpPr>
          <p:cNvPr id="12" name="TextBox 11">
            <a:extLst>
              <a:ext uri="{FF2B5EF4-FFF2-40B4-BE49-F238E27FC236}">
                <a16:creationId xmlns:a16="http://schemas.microsoft.com/office/drawing/2014/main" id="{0DDCA071-4A38-4749-5512-A6A9C8A7F484}"/>
              </a:ext>
            </a:extLst>
          </p:cNvPr>
          <p:cNvSpPr txBox="1"/>
          <p:nvPr/>
        </p:nvSpPr>
        <p:spPr>
          <a:xfrm>
            <a:off x="8139643" y="3663925"/>
            <a:ext cx="3722814"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Effect of back-biasing on threshold voltages [1]</a:t>
            </a:r>
          </a:p>
        </p:txBody>
      </p:sp>
      <p:sp>
        <p:nvSpPr>
          <p:cNvPr id="15" name="TextBox 14">
            <a:extLst>
              <a:ext uri="{FF2B5EF4-FFF2-40B4-BE49-F238E27FC236}">
                <a16:creationId xmlns:a16="http://schemas.microsoft.com/office/drawing/2014/main" id="{F87A933C-DC01-02FD-4F49-0D4F87450DA2}"/>
              </a:ext>
            </a:extLst>
          </p:cNvPr>
          <p:cNvSpPr txBox="1"/>
          <p:nvPr/>
        </p:nvSpPr>
        <p:spPr>
          <a:xfrm>
            <a:off x="381000" y="342900"/>
            <a:ext cx="3064164"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Performance</a:t>
            </a:r>
          </a:p>
        </p:txBody>
      </p:sp>
      <p:pic>
        <p:nvPicPr>
          <p:cNvPr id="16" name="Picture 15">
            <a:extLst>
              <a:ext uri="{FF2B5EF4-FFF2-40B4-BE49-F238E27FC236}">
                <a16:creationId xmlns:a16="http://schemas.microsoft.com/office/drawing/2014/main" id="{38066882-32E6-212B-3C25-A36C72C6B192}"/>
              </a:ext>
            </a:extLst>
          </p:cNvPr>
          <p:cNvPicPr>
            <a:picLocks noChangeAspect="1"/>
          </p:cNvPicPr>
          <p:nvPr/>
        </p:nvPicPr>
        <p:blipFill>
          <a:blip r:embed="rId6"/>
          <a:stretch>
            <a:fillRect/>
          </a:stretch>
        </p:blipFill>
        <p:spPr>
          <a:xfrm>
            <a:off x="6516726" y="364646"/>
            <a:ext cx="3449310" cy="2737269"/>
          </a:xfrm>
          <a:prstGeom prst="rect">
            <a:avLst/>
          </a:prstGeom>
        </p:spPr>
      </p:pic>
      <p:sp>
        <p:nvSpPr>
          <p:cNvPr id="17" name="TextBox 16">
            <a:extLst>
              <a:ext uri="{FF2B5EF4-FFF2-40B4-BE49-F238E27FC236}">
                <a16:creationId xmlns:a16="http://schemas.microsoft.com/office/drawing/2014/main" id="{F9C68A18-2062-3E1C-4BF5-306E10501966}"/>
              </a:ext>
            </a:extLst>
          </p:cNvPr>
          <p:cNvSpPr txBox="1"/>
          <p:nvPr/>
        </p:nvSpPr>
        <p:spPr>
          <a:xfrm>
            <a:off x="3000404" y="1477461"/>
            <a:ext cx="3352800"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Low- and high-Vₜ (±3.8V, 10μs) transfer curves of a 80x20nm FDSOI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[1]</a:t>
            </a:r>
          </a:p>
        </p:txBody>
      </p:sp>
      <p:cxnSp>
        <p:nvCxnSpPr>
          <p:cNvPr id="19" name="Straight Connector 18">
            <a:extLst>
              <a:ext uri="{FF2B5EF4-FFF2-40B4-BE49-F238E27FC236}">
                <a16:creationId xmlns:a16="http://schemas.microsoft.com/office/drawing/2014/main" id="{F8A434C4-AB41-AD05-67C0-D5B2990FB706}"/>
              </a:ext>
            </a:extLst>
          </p:cNvPr>
          <p:cNvCxnSpPr>
            <a:cxnSpLocks/>
          </p:cNvCxnSpPr>
          <p:nvPr/>
        </p:nvCxnSpPr>
        <p:spPr>
          <a:xfrm>
            <a:off x="3121891" y="3286413"/>
            <a:ext cx="874056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39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1D26C0-C46F-5FDC-392D-8D7C8E19831D}"/>
              </a:ext>
            </a:extLst>
          </p:cNvPr>
          <p:cNvSpPr>
            <a:spLocks noGrp="1"/>
          </p:cNvSpPr>
          <p:nvPr>
            <p:ph type="sldNum" sz="quarter" idx="12"/>
          </p:nvPr>
        </p:nvSpPr>
        <p:spPr/>
        <p:txBody>
          <a:bodyPr/>
          <a:lstStyle/>
          <a:p>
            <a:fld id="{9E792356-BE57-4A31-B815-8090F569365B}" type="slidenum">
              <a:rPr lang="en-US" smtClean="0"/>
              <a:t>2</a:t>
            </a:fld>
            <a:endParaRPr lang="en-US"/>
          </a:p>
        </p:txBody>
      </p:sp>
      <p:sp>
        <p:nvSpPr>
          <p:cNvPr id="5" name="TextBox 4">
            <a:extLst>
              <a:ext uri="{FF2B5EF4-FFF2-40B4-BE49-F238E27FC236}">
                <a16:creationId xmlns:a16="http://schemas.microsoft.com/office/drawing/2014/main" id="{FC6FAEC7-CF73-455E-A5C4-2EC804795627}"/>
              </a:ext>
            </a:extLst>
          </p:cNvPr>
          <p:cNvSpPr txBox="1"/>
          <p:nvPr/>
        </p:nvSpPr>
        <p:spPr>
          <a:xfrm>
            <a:off x="380998" y="342900"/>
            <a:ext cx="792401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High-Capacity Non-Volatile Memory</a:t>
            </a:r>
            <a:r>
              <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[5][3]</a:t>
            </a:r>
            <a:endPar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grpSp>
        <p:nvGrpSpPr>
          <p:cNvPr id="34" name="Group 33">
            <a:extLst>
              <a:ext uri="{FF2B5EF4-FFF2-40B4-BE49-F238E27FC236}">
                <a16:creationId xmlns:a16="http://schemas.microsoft.com/office/drawing/2014/main" id="{1B34ABE4-6474-BEFF-6725-15247AFE3F89}"/>
              </a:ext>
            </a:extLst>
          </p:cNvPr>
          <p:cNvGrpSpPr/>
          <p:nvPr/>
        </p:nvGrpSpPr>
        <p:grpSpPr>
          <a:xfrm>
            <a:off x="1240851" y="2723816"/>
            <a:ext cx="4855150" cy="3032249"/>
            <a:chOff x="260996" y="3159488"/>
            <a:chExt cx="4531921" cy="3203678"/>
          </a:xfrm>
        </p:grpSpPr>
        <p:sp>
          <p:nvSpPr>
            <p:cNvPr id="24" name="Rectangle 23">
              <a:extLst>
                <a:ext uri="{FF2B5EF4-FFF2-40B4-BE49-F238E27FC236}">
                  <a16:creationId xmlns:a16="http://schemas.microsoft.com/office/drawing/2014/main" id="{CC7DB431-8449-930C-CE7F-81917D6CB9E4}"/>
                </a:ext>
              </a:extLst>
            </p:cNvPr>
            <p:cNvSpPr/>
            <p:nvPr/>
          </p:nvSpPr>
          <p:spPr>
            <a:xfrm>
              <a:off x="1495910" y="4166292"/>
              <a:ext cx="2062056" cy="75476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Floating Gate </a:t>
              </a:r>
              <a:r>
                <a:rPr lang="en-US" sz="1400" dirty="0">
                  <a:solidFill>
                    <a:prstClr val="white"/>
                  </a:solidFill>
                  <a:latin typeface="Cambria Math" panose="02040503050406030204" pitchFamily="18" charset="0"/>
                  <a:ea typeface="Cambria Math" panose="02040503050406030204" pitchFamily="18" charset="0"/>
                  <a:cs typeface="JetBrains Mono" panose="02000009000000000000" pitchFamily="49" charset="0"/>
                </a:rPr>
                <a:t>(Poly) or Charge Trap Layer (</a:t>
              </a:r>
              <a:r>
                <a:rPr lang="en-US" sz="1400" dirty="0" err="1">
                  <a:solidFill>
                    <a:prstClr val="white"/>
                  </a:solidFill>
                  <a:latin typeface="Cambria Math" panose="02040503050406030204" pitchFamily="18" charset="0"/>
                  <a:ea typeface="Cambria Math" panose="02040503050406030204" pitchFamily="18" charset="0"/>
                  <a:cs typeface="JetBrains Mono" panose="02000009000000000000" pitchFamily="49" charset="0"/>
                </a:rPr>
                <a:t>SiN</a:t>
              </a:r>
              <a:r>
                <a:rPr lang="en-US" sz="1400" dirty="0">
                  <a:solidFill>
                    <a:prstClr val="white"/>
                  </a:solidFill>
                  <a:latin typeface="Cambria Math" panose="02040503050406030204" pitchFamily="18" charset="0"/>
                  <a:ea typeface="Cambria Math" panose="02040503050406030204" pitchFamily="18" charset="0"/>
                  <a:cs typeface="JetBrains Mono" panose="02000009000000000000" pitchFamily="49" charset="0"/>
                </a:rPr>
                <a:t>ₓ)</a:t>
              </a:r>
            </a:p>
          </p:txBody>
        </p:sp>
        <p:sp>
          <p:nvSpPr>
            <p:cNvPr id="25" name="Rectangle 24">
              <a:extLst>
                <a:ext uri="{FF2B5EF4-FFF2-40B4-BE49-F238E27FC236}">
                  <a16:creationId xmlns:a16="http://schemas.microsoft.com/office/drawing/2014/main" id="{81907549-63E7-69C2-BB13-ADE959AE1055}"/>
                </a:ext>
              </a:extLst>
            </p:cNvPr>
            <p:cNvSpPr/>
            <p:nvPr/>
          </p:nvSpPr>
          <p:spPr>
            <a:xfrm>
              <a:off x="1495921" y="4921058"/>
              <a:ext cx="2062056" cy="2499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Tunnel Oxide</a:t>
              </a:r>
            </a:p>
          </p:txBody>
        </p:sp>
        <p:sp>
          <p:nvSpPr>
            <p:cNvPr id="26" name="Rectangle 25">
              <a:extLst>
                <a:ext uri="{FF2B5EF4-FFF2-40B4-BE49-F238E27FC236}">
                  <a16:creationId xmlns:a16="http://schemas.microsoft.com/office/drawing/2014/main" id="{E9C2894D-F917-0BCC-F56E-D7552671650B}"/>
                </a:ext>
              </a:extLst>
            </p:cNvPr>
            <p:cNvSpPr/>
            <p:nvPr/>
          </p:nvSpPr>
          <p:spPr>
            <a:xfrm>
              <a:off x="260996" y="5180505"/>
              <a:ext cx="4531921" cy="1182661"/>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Math" panose="02040503050406030204" pitchFamily="18" charset="0"/>
                  <a:ea typeface="Cambria Math" panose="02040503050406030204" pitchFamily="18" charset="0"/>
                  <a:cs typeface="JetBrains Mono" panose="02000009000000000000" pitchFamily="49" charset="0"/>
                </a:rPr>
                <a:t>p-substrate</a:t>
              </a:r>
            </a:p>
          </p:txBody>
        </p:sp>
        <p:sp>
          <p:nvSpPr>
            <p:cNvPr id="27" name="Rectangle 26">
              <a:extLst>
                <a:ext uri="{FF2B5EF4-FFF2-40B4-BE49-F238E27FC236}">
                  <a16:creationId xmlns:a16="http://schemas.microsoft.com/office/drawing/2014/main" id="{5DCC0A44-5C14-5745-B2BE-0329366840C9}"/>
                </a:ext>
              </a:extLst>
            </p:cNvPr>
            <p:cNvSpPr/>
            <p:nvPr/>
          </p:nvSpPr>
          <p:spPr>
            <a:xfrm>
              <a:off x="260996" y="5171008"/>
              <a:ext cx="1234929" cy="754766"/>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Drain (n⁺)</a:t>
              </a:r>
            </a:p>
          </p:txBody>
        </p:sp>
        <p:sp>
          <p:nvSpPr>
            <p:cNvPr id="29" name="Rectangle 28">
              <a:extLst>
                <a:ext uri="{FF2B5EF4-FFF2-40B4-BE49-F238E27FC236}">
                  <a16:creationId xmlns:a16="http://schemas.microsoft.com/office/drawing/2014/main" id="{E6D03E1C-6793-D1FF-606F-20EC49FD885E}"/>
                </a:ext>
              </a:extLst>
            </p:cNvPr>
            <p:cNvSpPr/>
            <p:nvPr/>
          </p:nvSpPr>
          <p:spPr>
            <a:xfrm>
              <a:off x="3557988" y="5171008"/>
              <a:ext cx="1234929" cy="756155"/>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rPr>
                <a:t>Source (n⁺)</a:t>
              </a:r>
            </a:p>
          </p:txBody>
        </p:sp>
        <p:sp>
          <p:nvSpPr>
            <p:cNvPr id="30" name="Rectangle 29">
              <a:extLst>
                <a:ext uri="{FF2B5EF4-FFF2-40B4-BE49-F238E27FC236}">
                  <a16:creationId xmlns:a16="http://schemas.microsoft.com/office/drawing/2014/main" id="{36C426FA-EB6B-4E7C-31E6-84116D5BB273}"/>
                </a:ext>
              </a:extLst>
            </p:cNvPr>
            <p:cNvSpPr/>
            <p:nvPr/>
          </p:nvSpPr>
          <p:spPr>
            <a:xfrm>
              <a:off x="1495921" y="3914950"/>
              <a:ext cx="2062056" cy="2499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Inter-Poly Dielectric</a:t>
              </a:r>
            </a:p>
          </p:txBody>
        </p:sp>
        <p:sp>
          <p:nvSpPr>
            <p:cNvPr id="32" name="Rectangle 31">
              <a:extLst>
                <a:ext uri="{FF2B5EF4-FFF2-40B4-BE49-F238E27FC236}">
                  <a16:creationId xmlns:a16="http://schemas.microsoft.com/office/drawing/2014/main" id="{1BD128B8-1F14-AD9B-61E8-ECD2F0B43972}"/>
                </a:ext>
              </a:extLst>
            </p:cNvPr>
            <p:cNvSpPr/>
            <p:nvPr/>
          </p:nvSpPr>
          <p:spPr>
            <a:xfrm>
              <a:off x="1495910" y="3159488"/>
              <a:ext cx="2062056" cy="75476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Control Gate</a:t>
              </a:r>
            </a:p>
            <a:p>
              <a:pPr algn="ctr"/>
              <a:r>
                <a:rPr lang="en-US" sz="1400" dirty="0">
                  <a:solidFill>
                    <a:prstClr val="white"/>
                  </a:solidFill>
                  <a:latin typeface="Cambria Math" panose="02040503050406030204" pitchFamily="18" charset="0"/>
                  <a:ea typeface="Cambria Math" panose="02040503050406030204" pitchFamily="18" charset="0"/>
                  <a:cs typeface="JetBrains Mono" panose="02000009000000000000" pitchFamily="49" charset="0"/>
                </a:rPr>
                <a:t>(Poly)</a:t>
              </a:r>
              <a:endParaRPr lang="en-US" sz="1400" dirty="0">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39" name="TextBox 38">
            <a:extLst>
              <a:ext uri="{FF2B5EF4-FFF2-40B4-BE49-F238E27FC236}">
                <a16:creationId xmlns:a16="http://schemas.microsoft.com/office/drawing/2014/main" id="{039E1F23-6095-1269-8F5A-99DFE146CCAC}"/>
              </a:ext>
            </a:extLst>
          </p:cNvPr>
          <p:cNvSpPr txBox="1"/>
          <p:nvPr/>
        </p:nvSpPr>
        <p:spPr>
          <a:xfrm>
            <a:off x="1898337" y="1380402"/>
            <a:ext cx="3540176" cy="565146"/>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600" dirty="0">
                <a:latin typeface="Cambria Math" panose="02040503050406030204" pitchFamily="18" charset="0"/>
                <a:ea typeface="Cambria Math" panose="02040503050406030204" pitchFamily="18" charset="0"/>
              </a:rPr>
              <a:t>Simplified Floating-Gate FET operation in traditional flash memory</a:t>
            </a:r>
          </a:p>
        </p:txBody>
      </p:sp>
      <p:sp>
        <p:nvSpPr>
          <p:cNvPr id="40" name="TextBox 39">
            <a:extLst>
              <a:ext uri="{FF2B5EF4-FFF2-40B4-BE49-F238E27FC236}">
                <a16:creationId xmlns:a16="http://schemas.microsoft.com/office/drawing/2014/main" id="{8FC69375-E716-3E24-E632-5A50F17D0061}"/>
              </a:ext>
            </a:extLst>
          </p:cNvPr>
          <p:cNvSpPr txBox="1"/>
          <p:nvPr/>
        </p:nvSpPr>
        <p:spPr>
          <a:xfrm>
            <a:off x="4772967" y="2857705"/>
            <a:ext cx="1559793"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Low Voltage</a:t>
            </a:r>
          </a:p>
        </p:txBody>
      </p:sp>
      <p:sp>
        <p:nvSpPr>
          <p:cNvPr id="42" name="Arrow: Down 41">
            <a:extLst>
              <a:ext uri="{FF2B5EF4-FFF2-40B4-BE49-F238E27FC236}">
                <a16:creationId xmlns:a16="http://schemas.microsoft.com/office/drawing/2014/main" id="{73811D74-23BF-8EC3-F8FA-5CAD09318A6B}"/>
              </a:ext>
            </a:extLst>
          </p:cNvPr>
          <p:cNvSpPr/>
          <p:nvPr/>
        </p:nvSpPr>
        <p:spPr>
          <a:xfrm>
            <a:off x="5160764" y="3300399"/>
            <a:ext cx="351282" cy="714377"/>
          </a:xfrm>
          <a:prstGeom prst="downArrow">
            <a:avLst>
              <a:gd name="adj1" fmla="val 20833"/>
              <a:gd name="adj2" fmla="val 7962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8BBC8EE-C9DD-347C-C2CD-E3165628D056}"/>
              </a:ext>
            </a:extLst>
          </p:cNvPr>
          <p:cNvSpPr txBox="1"/>
          <p:nvPr/>
        </p:nvSpPr>
        <p:spPr>
          <a:xfrm>
            <a:off x="4772968" y="4033935"/>
            <a:ext cx="1559789" cy="584775"/>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High/Low Drain Current</a:t>
            </a:r>
          </a:p>
        </p:txBody>
      </p:sp>
      <p:sp>
        <p:nvSpPr>
          <p:cNvPr id="47" name="TextBox 46">
            <a:extLst>
              <a:ext uri="{FF2B5EF4-FFF2-40B4-BE49-F238E27FC236}">
                <a16:creationId xmlns:a16="http://schemas.microsoft.com/office/drawing/2014/main" id="{A517575A-F50B-AB5A-F830-9B3D6520D6C0}"/>
              </a:ext>
            </a:extLst>
          </p:cNvPr>
          <p:cNvSpPr txBox="1"/>
          <p:nvPr/>
        </p:nvSpPr>
        <p:spPr>
          <a:xfrm>
            <a:off x="4772969" y="2240364"/>
            <a:ext cx="1788391" cy="369332"/>
          </a:xfrm>
          <a:prstGeom prst="rect">
            <a:avLst/>
          </a:prstGeom>
          <a:noFill/>
        </p:spPr>
        <p:txBody>
          <a:bodyPr wrap="square" rtlCol="0">
            <a:spAutoFit/>
          </a:bodyPr>
          <a:lstStyle/>
          <a:p>
            <a:r>
              <a:rPr lang="en-US" b="1" dirty="0">
                <a:latin typeface="Cambria Math" panose="02040503050406030204" pitchFamily="18" charset="0"/>
                <a:ea typeface="Cambria Math" panose="02040503050406030204" pitchFamily="18" charset="0"/>
              </a:rPr>
              <a:t>Read</a:t>
            </a:r>
          </a:p>
        </p:txBody>
      </p:sp>
      <p:sp>
        <p:nvSpPr>
          <p:cNvPr id="48" name="TextBox 47">
            <a:extLst>
              <a:ext uri="{FF2B5EF4-FFF2-40B4-BE49-F238E27FC236}">
                <a16:creationId xmlns:a16="http://schemas.microsoft.com/office/drawing/2014/main" id="{4A1C4ED6-A4BF-1DDA-3D11-DFCE7D0A2463}"/>
              </a:ext>
            </a:extLst>
          </p:cNvPr>
          <p:cNvSpPr txBox="1"/>
          <p:nvPr/>
        </p:nvSpPr>
        <p:spPr>
          <a:xfrm>
            <a:off x="775439" y="2240364"/>
            <a:ext cx="1788391" cy="369332"/>
          </a:xfrm>
          <a:prstGeom prst="rect">
            <a:avLst/>
          </a:prstGeom>
          <a:noFill/>
        </p:spPr>
        <p:txBody>
          <a:bodyPr wrap="square" rtlCol="0">
            <a:spAutoFit/>
          </a:bodyPr>
          <a:lstStyle/>
          <a:p>
            <a:pPr algn="r"/>
            <a:r>
              <a:rPr lang="en-US" b="1" dirty="0">
                <a:latin typeface="Cambria Math" panose="02040503050406030204" pitchFamily="18" charset="0"/>
                <a:ea typeface="Cambria Math" panose="02040503050406030204" pitchFamily="18" charset="0"/>
              </a:rPr>
              <a:t>Program / Erase</a:t>
            </a:r>
          </a:p>
        </p:txBody>
      </p:sp>
      <p:sp>
        <p:nvSpPr>
          <p:cNvPr id="49" name="TextBox 48">
            <a:extLst>
              <a:ext uri="{FF2B5EF4-FFF2-40B4-BE49-F238E27FC236}">
                <a16:creationId xmlns:a16="http://schemas.microsoft.com/office/drawing/2014/main" id="{9FE0D235-2768-E2CA-B86D-3CEB4BE4EBBF}"/>
              </a:ext>
            </a:extLst>
          </p:cNvPr>
          <p:cNvSpPr txBox="1"/>
          <p:nvPr/>
        </p:nvSpPr>
        <p:spPr>
          <a:xfrm>
            <a:off x="868546" y="2879078"/>
            <a:ext cx="1695284" cy="338554"/>
          </a:xfrm>
          <a:prstGeom prst="rect">
            <a:avLst/>
          </a:prstGeom>
          <a:noFill/>
        </p:spPr>
        <p:txBody>
          <a:bodyPr wrap="square" rtlCol="0">
            <a:spAutoFit/>
          </a:bodyPr>
          <a:lstStyle>
            <a:defPPr>
              <a:defRPr lang="en-US"/>
            </a:defPPr>
            <a:lvl1pPr>
              <a:defRPr sz="1600">
                <a:latin typeface="Cambria Math" panose="02040503050406030204" pitchFamily="18" charset="0"/>
                <a:ea typeface="Cambria Math" panose="02040503050406030204" pitchFamily="18" charset="0"/>
              </a:defRPr>
            </a:lvl1pPr>
          </a:lstStyle>
          <a:p>
            <a:pPr algn="r"/>
            <a:r>
              <a:rPr lang="en-US" dirty="0"/>
              <a:t>± Large Voltage</a:t>
            </a:r>
          </a:p>
        </p:txBody>
      </p:sp>
      <p:sp>
        <p:nvSpPr>
          <p:cNvPr id="50" name="TextBox 49">
            <a:extLst>
              <a:ext uri="{FF2B5EF4-FFF2-40B4-BE49-F238E27FC236}">
                <a16:creationId xmlns:a16="http://schemas.microsoft.com/office/drawing/2014/main" id="{4B416A7E-7523-21AF-1DAF-E5544F996E5F}"/>
              </a:ext>
            </a:extLst>
          </p:cNvPr>
          <p:cNvSpPr txBox="1"/>
          <p:nvPr/>
        </p:nvSpPr>
        <p:spPr>
          <a:xfrm>
            <a:off x="868545" y="3868864"/>
            <a:ext cx="1695274" cy="338554"/>
          </a:xfrm>
          <a:prstGeom prst="rect">
            <a:avLst/>
          </a:prstGeom>
          <a:noFill/>
        </p:spPr>
        <p:txBody>
          <a:bodyPr wrap="square" rtlCol="0">
            <a:spAutoFit/>
          </a:bodyPr>
          <a:lstStyle/>
          <a:p>
            <a:pPr algn="r"/>
            <a:r>
              <a:rPr lang="en-US" sz="1600" dirty="0">
                <a:latin typeface="Cambria Math" panose="02040503050406030204" pitchFamily="18" charset="0"/>
                <a:ea typeface="Cambria Math" panose="02040503050406030204" pitchFamily="18" charset="0"/>
              </a:rPr>
              <a:t>± Charge Storage</a:t>
            </a:r>
          </a:p>
        </p:txBody>
      </p:sp>
      <p:sp>
        <p:nvSpPr>
          <p:cNvPr id="61" name="Arrow: Down 60">
            <a:extLst>
              <a:ext uri="{FF2B5EF4-FFF2-40B4-BE49-F238E27FC236}">
                <a16:creationId xmlns:a16="http://schemas.microsoft.com/office/drawing/2014/main" id="{DDA4BA2A-E197-807B-974E-06E0C32E8929}"/>
              </a:ext>
            </a:extLst>
          </p:cNvPr>
          <p:cNvSpPr/>
          <p:nvPr/>
        </p:nvSpPr>
        <p:spPr>
          <a:xfrm>
            <a:off x="2000393" y="3300400"/>
            <a:ext cx="351282" cy="523220"/>
          </a:xfrm>
          <a:prstGeom prst="downArrow">
            <a:avLst>
              <a:gd name="adj1" fmla="val 20833"/>
              <a:gd name="adj2" fmla="val 7962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6993EFD-8D76-055A-A39E-7C933B7C128F}"/>
              </a:ext>
            </a:extLst>
          </p:cNvPr>
          <p:cNvSpPr txBox="1"/>
          <p:nvPr/>
        </p:nvSpPr>
        <p:spPr>
          <a:xfrm>
            <a:off x="7169299" y="776030"/>
            <a:ext cx="3687558" cy="5305940"/>
          </a:xfrm>
          <a:prstGeom prst="rect">
            <a:avLst/>
          </a:prstGeom>
          <a:noFill/>
        </p:spPr>
        <p:txBody>
          <a:bodyPr wrap="square" rtlCol="0">
            <a:spAutoFit/>
          </a:bodyPr>
          <a:lstStyle/>
          <a:p>
            <a:pPr>
              <a:lnSpc>
                <a:spcPct val="200000"/>
              </a:lnSpc>
            </a:pPr>
            <a:r>
              <a:rPr lang="en-US" sz="2000" b="1" dirty="0">
                <a:latin typeface="Cambria Math" panose="02040503050406030204" pitchFamily="18" charset="0"/>
                <a:ea typeface="Cambria Math" panose="02040503050406030204" pitchFamily="18" charset="0"/>
              </a:rPr>
              <a:t>Limitations:</a:t>
            </a:r>
          </a:p>
          <a:p>
            <a:pPr>
              <a:lnSpc>
                <a:spcPct val="150000"/>
              </a:lnSpc>
            </a:pPr>
            <a:r>
              <a:rPr lang="en-US" sz="2000" dirty="0">
                <a:latin typeface="Cambria Math" panose="02040503050406030204" pitchFamily="18" charset="0"/>
                <a:ea typeface="Cambria Math" panose="02040503050406030204" pitchFamily="18" charset="0"/>
              </a:rPr>
              <a:t>⚡ High Power Consumption</a:t>
            </a:r>
          </a:p>
          <a:p>
            <a:pPr>
              <a:lnSpc>
                <a:spcPct val="150000"/>
              </a:lnSpc>
            </a:pPr>
            <a:r>
              <a:rPr lang="en-US" sz="2000" dirty="0">
                <a:latin typeface="Cambria Math" panose="02040503050406030204" pitchFamily="18" charset="0"/>
                <a:ea typeface="Cambria Math" panose="02040503050406030204" pitchFamily="18" charset="0"/>
              </a:rPr>
              <a:t>🕝 Slow Speed</a:t>
            </a:r>
          </a:p>
          <a:p>
            <a:pPr>
              <a:lnSpc>
                <a:spcPct val="150000"/>
              </a:lnSpc>
            </a:pPr>
            <a:r>
              <a:rPr lang="en-US" sz="2000" dirty="0">
                <a:latin typeface="Cambria Math" panose="02040503050406030204" pitchFamily="18" charset="0"/>
                <a:ea typeface="Cambria Math" panose="02040503050406030204" pitchFamily="18" charset="0"/>
              </a:rPr>
              <a:t>📉 Quick Degradation</a:t>
            </a:r>
          </a:p>
          <a:p>
            <a:pPr>
              <a:lnSpc>
                <a:spcPct val="150000"/>
              </a:lnSpc>
            </a:pPr>
            <a:r>
              <a:rPr lang="en-US" sz="2000" dirty="0">
                <a:latin typeface="Cambria Math" panose="02040503050406030204" pitchFamily="18" charset="0"/>
                <a:ea typeface="Cambria Math" panose="02040503050406030204" pitchFamily="18" charset="0"/>
              </a:rPr>
              <a:t>💰 High Cost</a:t>
            </a:r>
          </a:p>
          <a:p>
            <a:pPr>
              <a:lnSpc>
                <a:spcPct val="150000"/>
              </a:lnSpc>
            </a:pPr>
            <a:r>
              <a:rPr lang="en-US" sz="2000" dirty="0">
                <a:latin typeface="Cambria Math" panose="02040503050406030204" pitchFamily="18" charset="0"/>
                <a:ea typeface="Cambria Math" panose="02040503050406030204" pitchFamily="18" charset="0"/>
              </a:rPr>
              <a:t>☢️ Radiation Susceptibility</a:t>
            </a:r>
          </a:p>
          <a:p>
            <a:pPr>
              <a:lnSpc>
                <a:spcPct val="150000"/>
              </a:lnSpc>
            </a:pPr>
            <a:endParaRPr lang="en-US" sz="500" dirty="0">
              <a:latin typeface="Cambria Math" panose="02040503050406030204" pitchFamily="18" charset="0"/>
              <a:ea typeface="Cambria Math" panose="02040503050406030204" pitchFamily="18" charset="0"/>
            </a:endParaRPr>
          </a:p>
          <a:p>
            <a:pPr>
              <a:lnSpc>
                <a:spcPct val="200000"/>
              </a:lnSpc>
            </a:pPr>
            <a:r>
              <a:rPr lang="en-US" sz="2000" b="1" dirty="0">
                <a:latin typeface="Cambria Math" panose="02040503050406030204" pitchFamily="18" charset="0"/>
                <a:ea typeface="Cambria Math" panose="02040503050406030204" pitchFamily="18" charset="0"/>
              </a:rPr>
              <a:t>Limited Applications:</a:t>
            </a:r>
          </a:p>
          <a:p>
            <a:pPr>
              <a:lnSpc>
                <a:spcPct val="150000"/>
              </a:lnSpc>
            </a:pPr>
            <a:r>
              <a:rPr lang="en-US" sz="2000" dirty="0">
                <a:latin typeface="Cambria Math" panose="02040503050406030204" pitchFamily="18" charset="0"/>
                <a:ea typeface="Cambria Math" panose="02040503050406030204" pitchFamily="18" charset="0"/>
              </a:rPr>
              <a:t>📱 Embedded and IOT 🌐</a:t>
            </a:r>
          </a:p>
          <a:p>
            <a:pPr>
              <a:lnSpc>
                <a:spcPct val="150000"/>
              </a:lnSpc>
            </a:pPr>
            <a:r>
              <a:rPr lang="en-US" sz="2000" dirty="0">
                <a:latin typeface="Cambria Math" panose="02040503050406030204" pitchFamily="18" charset="0"/>
                <a:ea typeface="Cambria Math" panose="02040503050406030204" pitchFamily="18" charset="0"/>
              </a:rPr>
              <a:t>🛰️ Space and Nuclear ⚛️</a:t>
            </a:r>
          </a:p>
          <a:p>
            <a:pPr>
              <a:lnSpc>
                <a:spcPct val="150000"/>
              </a:lnSpc>
            </a:pPr>
            <a:endParaRPr lang="en-US" sz="500" dirty="0">
              <a:latin typeface="Cambria Math" panose="02040503050406030204" pitchFamily="18" charset="0"/>
              <a:ea typeface="Cambria Math" panose="02040503050406030204" pitchFamily="18" charset="0"/>
            </a:endParaRPr>
          </a:p>
          <a:p>
            <a:pPr>
              <a:lnSpc>
                <a:spcPct val="200000"/>
              </a:lnSpc>
            </a:pPr>
            <a:r>
              <a:rPr lang="en-US" sz="2000" b="1" dirty="0">
                <a:latin typeface="Cambria Math" panose="02040503050406030204" pitchFamily="18" charset="0"/>
                <a:ea typeface="Cambria Math" panose="02040503050406030204" pitchFamily="18" charset="0"/>
              </a:rPr>
              <a:t>⇒ Alternative: </a:t>
            </a:r>
            <a:r>
              <a:rPr lang="en-US" sz="2000" b="1" dirty="0" err="1">
                <a:latin typeface="Cambria Math" panose="02040503050406030204" pitchFamily="18" charset="0"/>
                <a:ea typeface="Cambria Math" panose="02040503050406030204" pitchFamily="18" charset="0"/>
              </a:rPr>
              <a:t>FeFET</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50002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F24CB-D566-B55E-D685-87926B680D5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6F504-EC9A-E835-98B4-C32CE0A8E7BF}"/>
              </a:ext>
            </a:extLst>
          </p:cNvPr>
          <p:cNvSpPr>
            <a:spLocks noGrp="1"/>
          </p:cNvSpPr>
          <p:nvPr>
            <p:ph type="sldNum" sz="quarter" idx="12"/>
          </p:nvPr>
        </p:nvSpPr>
        <p:spPr/>
        <p:txBody>
          <a:bodyPr/>
          <a:lstStyle/>
          <a:p>
            <a:fld id="{9E792356-BE57-4A31-B815-8090F569365B}" type="slidenum">
              <a:rPr lang="en-US" smtClean="0"/>
              <a:t>20</a:t>
            </a:fld>
            <a:endParaRPr lang="en-US"/>
          </a:p>
        </p:txBody>
      </p:sp>
      <p:sp>
        <p:nvSpPr>
          <p:cNvPr id="15" name="TextBox 14">
            <a:extLst>
              <a:ext uri="{FF2B5EF4-FFF2-40B4-BE49-F238E27FC236}">
                <a16:creationId xmlns:a16="http://schemas.microsoft.com/office/drawing/2014/main" id="{8A2AC9F5-5FF6-A35D-9AD7-AEAF76407400}"/>
              </a:ext>
            </a:extLst>
          </p:cNvPr>
          <p:cNvSpPr txBox="1"/>
          <p:nvPr/>
        </p:nvSpPr>
        <p:spPr>
          <a:xfrm>
            <a:off x="381000" y="342900"/>
            <a:ext cx="3064164"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Memory Array Testing</a:t>
            </a:r>
          </a:p>
        </p:txBody>
      </p:sp>
      <p:pic>
        <p:nvPicPr>
          <p:cNvPr id="5" name="Picture 4">
            <a:extLst>
              <a:ext uri="{FF2B5EF4-FFF2-40B4-BE49-F238E27FC236}">
                <a16:creationId xmlns:a16="http://schemas.microsoft.com/office/drawing/2014/main" id="{B697D337-DBE1-3195-EE66-18922DF906D8}"/>
              </a:ext>
            </a:extLst>
          </p:cNvPr>
          <p:cNvPicPr>
            <a:picLocks noChangeAspect="1"/>
          </p:cNvPicPr>
          <p:nvPr/>
        </p:nvPicPr>
        <p:blipFill>
          <a:blip r:embed="rId3"/>
          <a:stretch>
            <a:fillRect/>
          </a:stretch>
        </p:blipFill>
        <p:spPr>
          <a:xfrm>
            <a:off x="3857914" y="4031274"/>
            <a:ext cx="4476172" cy="2690201"/>
          </a:xfrm>
          <a:prstGeom prst="rect">
            <a:avLst/>
          </a:prstGeom>
        </p:spPr>
      </p:pic>
      <p:pic>
        <p:nvPicPr>
          <p:cNvPr id="13" name="Picture 12">
            <a:extLst>
              <a:ext uri="{FF2B5EF4-FFF2-40B4-BE49-F238E27FC236}">
                <a16:creationId xmlns:a16="http://schemas.microsoft.com/office/drawing/2014/main" id="{F0BE6271-1EDC-9351-7107-F8EA1CB1FA04}"/>
              </a:ext>
            </a:extLst>
          </p:cNvPr>
          <p:cNvPicPr>
            <a:picLocks noChangeAspect="1"/>
          </p:cNvPicPr>
          <p:nvPr/>
        </p:nvPicPr>
        <p:blipFill>
          <a:blip r:embed="rId4"/>
          <a:stretch>
            <a:fillRect/>
          </a:stretch>
        </p:blipFill>
        <p:spPr>
          <a:xfrm>
            <a:off x="381000" y="2364533"/>
            <a:ext cx="3169545" cy="2295188"/>
          </a:xfrm>
          <a:prstGeom prst="rect">
            <a:avLst/>
          </a:prstGeom>
        </p:spPr>
      </p:pic>
      <p:pic>
        <p:nvPicPr>
          <p:cNvPr id="18" name="Picture 17">
            <a:extLst>
              <a:ext uri="{FF2B5EF4-FFF2-40B4-BE49-F238E27FC236}">
                <a16:creationId xmlns:a16="http://schemas.microsoft.com/office/drawing/2014/main" id="{54C4A347-2FCF-9B4E-A4E9-379B2B815FE0}"/>
              </a:ext>
            </a:extLst>
          </p:cNvPr>
          <p:cNvPicPr>
            <a:picLocks noChangeAspect="1"/>
          </p:cNvPicPr>
          <p:nvPr/>
        </p:nvPicPr>
        <p:blipFill>
          <a:blip r:embed="rId5"/>
          <a:stretch>
            <a:fillRect/>
          </a:stretch>
        </p:blipFill>
        <p:spPr>
          <a:xfrm>
            <a:off x="3857914" y="379697"/>
            <a:ext cx="4476172" cy="2662473"/>
          </a:xfrm>
          <a:prstGeom prst="rect">
            <a:avLst/>
          </a:prstGeom>
        </p:spPr>
      </p:pic>
      <p:pic>
        <p:nvPicPr>
          <p:cNvPr id="20" name="Picture 19">
            <a:extLst>
              <a:ext uri="{FF2B5EF4-FFF2-40B4-BE49-F238E27FC236}">
                <a16:creationId xmlns:a16="http://schemas.microsoft.com/office/drawing/2014/main" id="{DC1184FA-CE04-59A4-F0FD-D91EBB2A5D7C}"/>
              </a:ext>
            </a:extLst>
          </p:cNvPr>
          <p:cNvPicPr>
            <a:picLocks noChangeAspect="1"/>
          </p:cNvPicPr>
          <p:nvPr/>
        </p:nvPicPr>
        <p:blipFill>
          <a:blip r:embed="rId6"/>
          <a:stretch>
            <a:fillRect/>
          </a:stretch>
        </p:blipFill>
        <p:spPr>
          <a:xfrm>
            <a:off x="8746838" y="1822379"/>
            <a:ext cx="3012694" cy="2591729"/>
          </a:xfrm>
          <a:prstGeom prst="rect">
            <a:avLst/>
          </a:prstGeom>
        </p:spPr>
      </p:pic>
      <p:sp>
        <p:nvSpPr>
          <p:cNvPr id="21" name="TextBox 20">
            <a:extLst>
              <a:ext uri="{FF2B5EF4-FFF2-40B4-BE49-F238E27FC236}">
                <a16:creationId xmlns:a16="http://schemas.microsoft.com/office/drawing/2014/main" id="{432A75D9-A40D-6382-13F1-FE25B1978714}"/>
              </a:ext>
            </a:extLst>
          </p:cNvPr>
          <p:cNvSpPr txBox="1"/>
          <p:nvPr/>
        </p:nvSpPr>
        <p:spPr>
          <a:xfrm>
            <a:off x="4306529" y="3177205"/>
            <a:ext cx="3578942" cy="719034"/>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Drain current (↑) and bit (↓) readouts  after </a:t>
            </a:r>
            <a:br>
              <a:rPr lang="en-US" sz="1400" dirty="0">
                <a:latin typeface="Cambria Math" panose="02040503050406030204" pitchFamily="18" charset="0"/>
                <a:ea typeface="Cambria Math" panose="02040503050406030204" pitchFamily="18" charset="0"/>
              </a:rPr>
            </a:br>
            <a:r>
              <a:rPr lang="en-US" sz="1400" dirty="0">
                <a:latin typeface="Cambria Math" panose="02040503050406030204" pitchFamily="18" charset="0"/>
                <a:ea typeface="Cambria Math" panose="02040503050406030204" pitchFamily="18" charset="0"/>
              </a:rPr>
              <a:t>writing checkerboard and complex patterns  </a:t>
            </a:r>
          </a:p>
          <a:p>
            <a:pPr algn="ctr"/>
            <a:r>
              <a:rPr lang="en-US" sz="1400" dirty="0">
                <a:latin typeface="Cambria Math" panose="02040503050406030204" pitchFamily="18" charset="0"/>
                <a:ea typeface="Cambria Math" panose="02040503050406030204" pitchFamily="18" charset="0"/>
              </a:rPr>
              <a:t>in a </a:t>
            </a:r>
            <a:r>
              <a:rPr lang="el-GR" sz="1400" dirty="0">
                <a:latin typeface="Cambria Math" panose="02040503050406030204" pitchFamily="18" charset="0"/>
                <a:ea typeface="Cambria Math" panose="02040503050406030204" pitchFamily="18" charset="0"/>
              </a:rPr>
              <a:t>0.036μ</a:t>
            </a:r>
            <a:r>
              <a:rPr lang="en-US" sz="1400" dirty="0">
                <a:latin typeface="Cambria Math" panose="02040503050406030204" pitchFamily="18" charset="0"/>
                <a:ea typeface="Cambria Math" panose="02040503050406030204" pitchFamily="18" charset="0"/>
              </a:rPr>
              <a:t>m² cell 32MBit array [1]</a:t>
            </a:r>
          </a:p>
        </p:txBody>
      </p:sp>
      <p:sp>
        <p:nvSpPr>
          <p:cNvPr id="22" name="TextBox 21">
            <a:extLst>
              <a:ext uri="{FF2B5EF4-FFF2-40B4-BE49-F238E27FC236}">
                <a16:creationId xmlns:a16="http://schemas.microsoft.com/office/drawing/2014/main" id="{47CFEB54-D121-2A29-1ACB-C600347A89F7}"/>
              </a:ext>
            </a:extLst>
          </p:cNvPr>
          <p:cNvSpPr txBox="1"/>
          <p:nvPr/>
        </p:nvSpPr>
        <p:spPr>
          <a:xfrm>
            <a:off x="789738" y="2013258"/>
            <a:ext cx="2352068"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Memory array test circuit [1]</a:t>
            </a:r>
          </a:p>
        </p:txBody>
      </p:sp>
      <p:sp>
        <p:nvSpPr>
          <p:cNvPr id="23" name="TextBox 22">
            <a:extLst>
              <a:ext uri="{FF2B5EF4-FFF2-40B4-BE49-F238E27FC236}">
                <a16:creationId xmlns:a16="http://schemas.microsoft.com/office/drawing/2014/main" id="{245E85F2-4418-3164-B838-557EA0698CB5}"/>
              </a:ext>
            </a:extLst>
          </p:cNvPr>
          <p:cNvSpPr txBox="1"/>
          <p:nvPr/>
        </p:nvSpPr>
        <p:spPr>
          <a:xfrm>
            <a:off x="8914734" y="4563071"/>
            <a:ext cx="2676902"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logic yield, limited mainly due to defects [1]</a:t>
            </a:r>
          </a:p>
        </p:txBody>
      </p:sp>
    </p:spTree>
    <p:extLst>
      <p:ext uri="{BB962C8B-B14F-4D97-AF65-F5344CB8AC3E}">
        <p14:creationId xmlns:p14="http://schemas.microsoft.com/office/powerpoint/2010/main" val="328312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9757-E277-9839-52CC-423B02936D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FEC39E-05D8-05AD-7C91-909EDA4F0DC3}"/>
              </a:ext>
            </a:extLst>
          </p:cNvPr>
          <p:cNvSpPr>
            <a:spLocks noGrp="1"/>
          </p:cNvSpPr>
          <p:nvPr>
            <p:ph type="sldNum" sz="quarter" idx="12"/>
          </p:nvPr>
        </p:nvSpPr>
        <p:spPr/>
        <p:txBody>
          <a:bodyPr/>
          <a:lstStyle/>
          <a:p>
            <a:fld id="{9E792356-BE57-4A31-B815-8090F569365B}" type="slidenum">
              <a:rPr lang="en-US" smtClean="0"/>
              <a:t>21</a:t>
            </a:fld>
            <a:endParaRPr lang="en-US"/>
          </a:p>
        </p:txBody>
      </p:sp>
      <p:sp>
        <p:nvSpPr>
          <p:cNvPr id="8" name="TextBox 7">
            <a:extLst>
              <a:ext uri="{FF2B5EF4-FFF2-40B4-BE49-F238E27FC236}">
                <a16:creationId xmlns:a16="http://schemas.microsoft.com/office/drawing/2014/main" id="{FB6308FE-0EF4-4172-AE5A-E626E4BFC31B}"/>
              </a:ext>
            </a:extLst>
          </p:cNvPr>
          <p:cNvSpPr txBox="1"/>
          <p:nvPr/>
        </p:nvSpPr>
        <p:spPr>
          <a:xfrm>
            <a:off x="380999" y="342900"/>
            <a:ext cx="342145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Size vs Performance</a:t>
            </a:r>
          </a:p>
        </p:txBody>
      </p:sp>
      <p:pic>
        <p:nvPicPr>
          <p:cNvPr id="9" name="Picture 8">
            <a:extLst>
              <a:ext uri="{FF2B5EF4-FFF2-40B4-BE49-F238E27FC236}">
                <a16:creationId xmlns:a16="http://schemas.microsoft.com/office/drawing/2014/main" id="{5ADB4131-2C7D-E275-1197-A7AB046268DC}"/>
              </a:ext>
            </a:extLst>
          </p:cNvPr>
          <p:cNvPicPr>
            <a:picLocks noChangeAspect="1"/>
          </p:cNvPicPr>
          <p:nvPr/>
        </p:nvPicPr>
        <p:blipFill>
          <a:blip r:embed="rId3"/>
          <a:stretch>
            <a:fillRect/>
          </a:stretch>
        </p:blipFill>
        <p:spPr>
          <a:xfrm>
            <a:off x="4554220" y="535366"/>
            <a:ext cx="7256780" cy="2893634"/>
          </a:xfrm>
          <a:prstGeom prst="rect">
            <a:avLst/>
          </a:prstGeom>
        </p:spPr>
      </p:pic>
      <p:pic>
        <p:nvPicPr>
          <p:cNvPr id="11" name="Picture 10">
            <a:extLst>
              <a:ext uri="{FF2B5EF4-FFF2-40B4-BE49-F238E27FC236}">
                <a16:creationId xmlns:a16="http://schemas.microsoft.com/office/drawing/2014/main" id="{58F35178-A161-6CEE-00E6-3A35437F2623}"/>
              </a:ext>
            </a:extLst>
          </p:cNvPr>
          <p:cNvPicPr>
            <a:picLocks noChangeAspect="1"/>
          </p:cNvPicPr>
          <p:nvPr/>
        </p:nvPicPr>
        <p:blipFill>
          <a:blip r:embed="rId4"/>
          <a:stretch>
            <a:fillRect/>
          </a:stretch>
        </p:blipFill>
        <p:spPr>
          <a:xfrm>
            <a:off x="1893453" y="3666837"/>
            <a:ext cx="4978015" cy="2582112"/>
          </a:xfrm>
          <a:prstGeom prst="rect">
            <a:avLst/>
          </a:prstGeom>
        </p:spPr>
      </p:pic>
      <p:sp>
        <p:nvSpPr>
          <p:cNvPr id="15" name="TextBox 14">
            <a:extLst>
              <a:ext uri="{FF2B5EF4-FFF2-40B4-BE49-F238E27FC236}">
                <a16:creationId xmlns:a16="http://schemas.microsoft.com/office/drawing/2014/main" id="{8C404AC8-7BB5-E0F0-10CD-0B7E3C2D3FCE}"/>
              </a:ext>
            </a:extLst>
          </p:cNvPr>
          <p:cNvSpPr txBox="1"/>
          <p:nvPr/>
        </p:nvSpPr>
        <p:spPr>
          <a:xfrm>
            <a:off x="7273118" y="4706098"/>
            <a:ext cx="3302518"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Memory window and variation for </a:t>
            </a:r>
            <a:r>
              <a:rPr lang="en-US" sz="1400" dirty="0" err="1">
                <a:latin typeface="Cambria Math" panose="02040503050406030204" pitchFamily="18" charset="0"/>
                <a:ea typeface="Cambria Math" panose="02040503050406030204" pitchFamily="18" charset="0"/>
              </a:rPr>
              <a:t>FeFETs</a:t>
            </a:r>
            <a:r>
              <a:rPr lang="en-US" sz="1400" dirty="0">
                <a:latin typeface="Cambria Math" panose="02040503050406030204" pitchFamily="18" charset="0"/>
                <a:ea typeface="Cambria Math" panose="02040503050406030204" pitchFamily="18" charset="0"/>
              </a:rPr>
              <a:t> with different device dimensions [1]</a:t>
            </a:r>
          </a:p>
        </p:txBody>
      </p:sp>
      <p:sp>
        <p:nvSpPr>
          <p:cNvPr id="19" name="TextBox 18">
            <a:extLst>
              <a:ext uri="{FF2B5EF4-FFF2-40B4-BE49-F238E27FC236}">
                <a16:creationId xmlns:a16="http://schemas.microsoft.com/office/drawing/2014/main" id="{C336767E-5901-D76F-B453-75C95D2696A8}"/>
              </a:ext>
            </a:extLst>
          </p:cNvPr>
          <p:cNvSpPr txBox="1"/>
          <p:nvPr/>
        </p:nvSpPr>
        <p:spPr>
          <a:xfrm>
            <a:off x="1659102" y="1583535"/>
            <a:ext cx="2519235" cy="52322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Threshold voltage distribution for different sizes [1]</a:t>
            </a:r>
          </a:p>
        </p:txBody>
      </p:sp>
    </p:spTree>
    <p:extLst>
      <p:ext uri="{BB962C8B-B14F-4D97-AF65-F5344CB8AC3E}">
        <p14:creationId xmlns:p14="http://schemas.microsoft.com/office/powerpoint/2010/main" val="313522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0341-CE9D-D87F-5510-B880D45F33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0E0A93-44EE-7C47-C97B-938EBA1B4567}"/>
              </a:ext>
            </a:extLst>
          </p:cNvPr>
          <p:cNvSpPr>
            <a:spLocks noGrp="1"/>
          </p:cNvSpPr>
          <p:nvPr>
            <p:ph type="sldNum" sz="quarter" idx="12"/>
          </p:nvPr>
        </p:nvSpPr>
        <p:spPr/>
        <p:txBody>
          <a:bodyPr/>
          <a:lstStyle/>
          <a:p>
            <a:fld id="{9E792356-BE57-4A31-B815-8090F569365B}" type="slidenum">
              <a:rPr lang="en-US" smtClean="0"/>
              <a:t>22</a:t>
            </a:fld>
            <a:endParaRPr lang="en-US"/>
          </a:p>
        </p:txBody>
      </p:sp>
      <p:sp>
        <p:nvSpPr>
          <p:cNvPr id="8" name="TextBox 7">
            <a:extLst>
              <a:ext uri="{FF2B5EF4-FFF2-40B4-BE49-F238E27FC236}">
                <a16:creationId xmlns:a16="http://schemas.microsoft.com/office/drawing/2014/main" id="{6EF62F2D-ED07-07B7-D20F-02C696C0B615}"/>
              </a:ext>
            </a:extLst>
          </p:cNvPr>
          <p:cNvSpPr txBox="1"/>
          <p:nvPr/>
        </p:nvSpPr>
        <p:spPr>
          <a:xfrm>
            <a:off x="381000" y="342900"/>
            <a:ext cx="238125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Endurance</a:t>
            </a:r>
          </a:p>
        </p:txBody>
      </p:sp>
      <p:pic>
        <p:nvPicPr>
          <p:cNvPr id="5" name="Picture 4">
            <a:extLst>
              <a:ext uri="{FF2B5EF4-FFF2-40B4-BE49-F238E27FC236}">
                <a16:creationId xmlns:a16="http://schemas.microsoft.com/office/drawing/2014/main" id="{B3B406D9-E56C-87B0-4D48-3B2B07D1617F}"/>
              </a:ext>
            </a:extLst>
          </p:cNvPr>
          <p:cNvPicPr>
            <a:picLocks noChangeAspect="1"/>
          </p:cNvPicPr>
          <p:nvPr/>
        </p:nvPicPr>
        <p:blipFill>
          <a:blip r:embed="rId3"/>
          <a:stretch>
            <a:fillRect/>
          </a:stretch>
        </p:blipFill>
        <p:spPr>
          <a:xfrm>
            <a:off x="721679" y="3798705"/>
            <a:ext cx="3240000" cy="2544123"/>
          </a:xfrm>
          <a:prstGeom prst="rect">
            <a:avLst/>
          </a:prstGeom>
        </p:spPr>
      </p:pic>
      <p:sp>
        <p:nvSpPr>
          <p:cNvPr id="7" name="TextBox 6">
            <a:extLst>
              <a:ext uri="{FF2B5EF4-FFF2-40B4-BE49-F238E27FC236}">
                <a16:creationId xmlns:a16="http://schemas.microsoft.com/office/drawing/2014/main" id="{0CC48416-2ECE-7C34-D984-9ADDECCC7A53}"/>
              </a:ext>
            </a:extLst>
          </p:cNvPr>
          <p:cNvSpPr txBox="1"/>
          <p:nvPr/>
        </p:nvSpPr>
        <p:spPr>
          <a:xfrm>
            <a:off x="761289" y="3158000"/>
            <a:ext cx="3160780"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Bipolar endurance cycling (±3.5V, 10</a:t>
            </a:r>
            <a:r>
              <a:rPr lang="el-GR" sz="1400" dirty="0">
                <a:latin typeface="Cambria Math" panose="02040503050406030204" pitchFamily="18" charset="0"/>
                <a:ea typeface="Cambria Math" panose="02040503050406030204" pitchFamily="18" charset="0"/>
              </a:rPr>
              <a:t>μ</a:t>
            </a:r>
            <a:r>
              <a:rPr lang="en-US" sz="1400" dirty="0">
                <a:latin typeface="Cambria Math" panose="02040503050406030204" pitchFamily="18" charset="0"/>
                <a:ea typeface="Cambria Math" panose="02040503050406030204" pitchFamily="18" charset="0"/>
              </a:rPr>
              <a:t>s) of a 170x24nm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[1]</a:t>
            </a:r>
          </a:p>
        </p:txBody>
      </p:sp>
      <p:pic>
        <p:nvPicPr>
          <p:cNvPr id="14" name="Picture 13">
            <a:extLst>
              <a:ext uri="{FF2B5EF4-FFF2-40B4-BE49-F238E27FC236}">
                <a16:creationId xmlns:a16="http://schemas.microsoft.com/office/drawing/2014/main" id="{4C8C9659-F7F7-6CF0-A172-4577EB58C837}"/>
              </a:ext>
            </a:extLst>
          </p:cNvPr>
          <p:cNvPicPr>
            <a:picLocks noChangeAspect="1"/>
          </p:cNvPicPr>
          <p:nvPr/>
        </p:nvPicPr>
        <p:blipFill>
          <a:blip r:embed="rId4"/>
          <a:stretch>
            <a:fillRect/>
          </a:stretch>
        </p:blipFill>
        <p:spPr>
          <a:xfrm>
            <a:off x="4478579" y="3860714"/>
            <a:ext cx="3240000" cy="2420105"/>
          </a:xfrm>
          <a:prstGeom prst="rect">
            <a:avLst/>
          </a:prstGeom>
        </p:spPr>
      </p:pic>
      <p:pic>
        <p:nvPicPr>
          <p:cNvPr id="16" name="Picture 15">
            <a:extLst>
              <a:ext uri="{FF2B5EF4-FFF2-40B4-BE49-F238E27FC236}">
                <a16:creationId xmlns:a16="http://schemas.microsoft.com/office/drawing/2014/main" id="{458A8969-D43E-60F9-70A2-B6FAB7F4CED9}"/>
              </a:ext>
            </a:extLst>
          </p:cNvPr>
          <p:cNvPicPr>
            <a:picLocks noChangeAspect="1"/>
          </p:cNvPicPr>
          <p:nvPr/>
        </p:nvPicPr>
        <p:blipFill>
          <a:blip r:embed="rId5"/>
          <a:stretch>
            <a:fillRect/>
          </a:stretch>
        </p:blipFill>
        <p:spPr>
          <a:xfrm>
            <a:off x="8235393" y="3785182"/>
            <a:ext cx="3240000" cy="2571168"/>
          </a:xfrm>
          <a:prstGeom prst="rect">
            <a:avLst/>
          </a:prstGeom>
        </p:spPr>
      </p:pic>
      <p:sp>
        <p:nvSpPr>
          <p:cNvPr id="17" name="TextBox 16">
            <a:extLst>
              <a:ext uri="{FF2B5EF4-FFF2-40B4-BE49-F238E27FC236}">
                <a16:creationId xmlns:a16="http://schemas.microsoft.com/office/drawing/2014/main" id="{4A9062AD-C099-544D-6730-AA1BC1B52722}"/>
              </a:ext>
            </a:extLst>
          </p:cNvPr>
          <p:cNvSpPr txBox="1"/>
          <p:nvPr/>
        </p:nvSpPr>
        <p:spPr>
          <a:xfrm>
            <a:off x="4492580" y="3158000"/>
            <a:ext cx="3211998"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Retention measurement of 0.28μm² cell 64 </a:t>
            </a:r>
            <a:r>
              <a:rPr lang="en-US" sz="1400" dirty="0" err="1">
                <a:latin typeface="Cambria Math" panose="02040503050406030204" pitchFamily="18" charset="0"/>
                <a:ea typeface="Cambria Math" panose="02040503050406030204" pitchFamily="18" charset="0"/>
              </a:rPr>
              <a:t>kBit</a:t>
            </a:r>
            <a:r>
              <a:rPr lang="en-US" sz="1400" dirty="0">
                <a:latin typeface="Cambria Math" panose="02040503050406030204" pitchFamily="18" charset="0"/>
                <a:ea typeface="Cambria Math" panose="02040503050406030204" pitchFamily="18" charset="0"/>
              </a:rPr>
              <a:t> array @ 250 °C [1]</a:t>
            </a:r>
          </a:p>
        </p:txBody>
      </p:sp>
      <p:sp>
        <p:nvSpPr>
          <p:cNvPr id="18" name="TextBox 17">
            <a:extLst>
              <a:ext uri="{FF2B5EF4-FFF2-40B4-BE49-F238E27FC236}">
                <a16:creationId xmlns:a16="http://schemas.microsoft.com/office/drawing/2014/main" id="{9A771629-39D5-DAC1-0043-A577ABBCAF72}"/>
              </a:ext>
            </a:extLst>
          </p:cNvPr>
          <p:cNvSpPr txBox="1"/>
          <p:nvPr/>
        </p:nvSpPr>
        <p:spPr>
          <a:xfrm>
            <a:off x="8291626" y="3158000"/>
            <a:ext cx="3127534"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Retention measurement of 0.28μm² cell 64 </a:t>
            </a:r>
            <a:r>
              <a:rPr lang="en-US" sz="1400" dirty="0" err="1">
                <a:latin typeface="Cambria Math" panose="02040503050406030204" pitchFamily="18" charset="0"/>
                <a:ea typeface="Cambria Math" panose="02040503050406030204" pitchFamily="18" charset="0"/>
              </a:rPr>
              <a:t>kBit</a:t>
            </a:r>
            <a:r>
              <a:rPr lang="en-US" sz="1400" dirty="0">
                <a:latin typeface="Cambria Math" panose="02040503050406030204" pitchFamily="18" charset="0"/>
                <a:ea typeface="Cambria Math" panose="02040503050406030204" pitchFamily="18" charset="0"/>
              </a:rPr>
              <a:t> array @ 300 °C after 1 h [1]</a:t>
            </a:r>
          </a:p>
        </p:txBody>
      </p:sp>
      <p:pic>
        <p:nvPicPr>
          <p:cNvPr id="20" name="Picture 19">
            <a:extLst>
              <a:ext uri="{FF2B5EF4-FFF2-40B4-BE49-F238E27FC236}">
                <a16:creationId xmlns:a16="http://schemas.microsoft.com/office/drawing/2014/main" id="{C63F80FC-B0A2-CB9A-80AB-13F03FB722FB}"/>
              </a:ext>
            </a:extLst>
          </p:cNvPr>
          <p:cNvPicPr>
            <a:picLocks noChangeAspect="1"/>
          </p:cNvPicPr>
          <p:nvPr/>
        </p:nvPicPr>
        <p:blipFill>
          <a:blip r:embed="rId6"/>
          <a:stretch>
            <a:fillRect/>
          </a:stretch>
        </p:blipFill>
        <p:spPr>
          <a:xfrm>
            <a:off x="5016597" y="221707"/>
            <a:ext cx="4857075" cy="2525848"/>
          </a:xfrm>
          <a:prstGeom prst="rect">
            <a:avLst/>
          </a:prstGeom>
        </p:spPr>
      </p:pic>
      <p:sp>
        <p:nvSpPr>
          <p:cNvPr id="23" name="TextBox 22">
            <a:extLst>
              <a:ext uri="{FF2B5EF4-FFF2-40B4-BE49-F238E27FC236}">
                <a16:creationId xmlns:a16="http://schemas.microsoft.com/office/drawing/2014/main" id="{7B298D31-2F64-F631-5091-9A81DACE1EBC}"/>
              </a:ext>
            </a:extLst>
          </p:cNvPr>
          <p:cNvSpPr txBox="1"/>
          <p:nvPr/>
        </p:nvSpPr>
        <p:spPr>
          <a:xfrm>
            <a:off x="1986226" y="1232836"/>
            <a:ext cx="2678138"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Charge trapping, counteracting the ferroelectric polarization [3]</a:t>
            </a:r>
          </a:p>
        </p:txBody>
      </p:sp>
    </p:spTree>
    <p:extLst>
      <p:ext uri="{BB962C8B-B14F-4D97-AF65-F5344CB8AC3E}">
        <p14:creationId xmlns:p14="http://schemas.microsoft.com/office/powerpoint/2010/main" val="295097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50FBE5-57BA-0235-E002-92F62C8B169C}"/>
              </a:ext>
            </a:extLst>
          </p:cNvPr>
          <p:cNvSpPr>
            <a:spLocks noGrp="1"/>
          </p:cNvSpPr>
          <p:nvPr>
            <p:ph type="sldNum" sz="quarter" idx="12"/>
          </p:nvPr>
        </p:nvSpPr>
        <p:spPr/>
        <p:txBody>
          <a:bodyPr/>
          <a:lstStyle/>
          <a:p>
            <a:fld id="{9E792356-BE57-4A31-B815-8090F569365B}" type="slidenum">
              <a:rPr lang="en-US" smtClean="0"/>
              <a:t>23</a:t>
            </a:fld>
            <a:endParaRPr lang="en-US"/>
          </a:p>
        </p:txBody>
      </p:sp>
      <p:sp>
        <p:nvSpPr>
          <p:cNvPr id="5" name="TextBox 4">
            <a:extLst>
              <a:ext uri="{FF2B5EF4-FFF2-40B4-BE49-F238E27FC236}">
                <a16:creationId xmlns:a16="http://schemas.microsoft.com/office/drawing/2014/main" id="{E5E7557E-D9F0-5365-0DD0-F01CF524E57D}"/>
              </a:ext>
            </a:extLst>
          </p:cNvPr>
          <p:cNvSpPr txBox="1"/>
          <p:nvPr/>
        </p:nvSpPr>
        <p:spPr>
          <a:xfrm>
            <a:off x="381000" y="342900"/>
            <a:ext cx="478155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Comparison with Flash </a:t>
            </a:r>
            <a:r>
              <a:rPr lang="en-US" sz="2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(28nm)</a:t>
            </a:r>
            <a:endPar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7" name="Picture 6">
            <a:extLst>
              <a:ext uri="{FF2B5EF4-FFF2-40B4-BE49-F238E27FC236}">
                <a16:creationId xmlns:a16="http://schemas.microsoft.com/office/drawing/2014/main" id="{199BFC5D-EB7F-EF5C-6A40-78B093C63D76}"/>
              </a:ext>
            </a:extLst>
          </p:cNvPr>
          <p:cNvPicPr>
            <a:picLocks noChangeAspect="1"/>
          </p:cNvPicPr>
          <p:nvPr/>
        </p:nvPicPr>
        <p:blipFill>
          <a:blip r:embed="rId3"/>
          <a:stretch>
            <a:fillRect/>
          </a:stretch>
        </p:blipFill>
        <p:spPr>
          <a:xfrm>
            <a:off x="1372755" y="1618561"/>
            <a:ext cx="8608290" cy="3380732"/>
          </a:xfrm>
          <a:prstGeom prst="rect">
            <a:avLst/>
          </a:prstGeom>
        </p:spPr>
      </p:pic>
      <p:sp>
        <p:nvSpPr>
          <p:cNvPr id="8" name="TextBox 7">
            <a:extLst>
              <a:ext uri="{FF2B5EF4-FFF2-40B4-BE49-F238E27FC236}">
                <a16:creationId xmlns:a16="http://schemas.microsoft.com/office/drawing/2014/main" id="{A006FE32-ABB6-5796-E4C6-7B5CDDDEA403}"/>
              </a:ext>
            </a:extLst>
          </p:cNvPr>
          <p:cNvSpPr txBox="1"/>
          <p:nvPr/>
        </p:nvSpPr>
        <p:spPr>
          <a:xfrm>
            <a:off x="721260" y="5185564"/>
            <a:ext cx="10749482"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Prospects of hafnium-based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a:t>
            </a:r>
            <a:r>
              <a:rPr lang="en-US" sz="1400" dirty="0" err="1">
                <a:latin typeface="Cambria Math" panose="02040503050406030204" pitchFamily="18" charset="0"/>
                <a:ea typeface="Cambria Math" panose="02040503050406030204" pitchFamily="18" charset="0"/>
              </a:rPr>
              <a:t>eNVM</a:t>
            </a:r>
            <a:r>
              <a:rPr lang="en-US" sz="1400" dirty="0">
                <a:latin typeface="Cambria Math" panose="02040503050406030204" pitchFamily="18" charset="0"/>
                <a:ea typeface="Cambria Math" panose="02040503050406030204" pitchFamily="18" charset="0"/>
              </a:rPr>
              <a:t> for the ‘Generation 1’ flow vs. best projected values taken from the ITRS and embedded Flash. [3]</a:t>
            </a:r>
          </a:p>
        </p:txBody>
      </p:sp>
      <p:sp>
        <p:nvSpPr>
          <p:cNvPr id="3" name="Rectangle 2">
            <a:extLst>
              <a:ext uri="{FF2B5EF4-FFF2-40B4-BE49-F238E27FC236}">
                <a16:creationId xmlns:a16="http://schemas.microsoft.com/office/drawing/2014/main" id="{BFE4878D-DFF9-4044-E607-54F8541EAE67}"/>
              </a:ext>
            </a:extLst>
          </p:cNvPr>
          <p:cNvSpPr/>
          <p:nvPr/>
        </p:nvSpPr>
        <p:spPr>
          <a:xfrm>
            <a:off x="4458900" y="4722659"/>
            <a:ext cx="5472000" cy="198000"/>
          </a:xfrm>
          <a:prstGeom prst="rect">
            <a:avLst/>
          </a:prstGeom>
          <a:noFill/>
          <a:ln w="0">
            <a:solidFill>
              <a:schemeClr val="accent6"/>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0428CF-A50D-433B-D012-BC799EFDD0A2}"/>
              </a:ext>
            </a:extLst>
          </p:cNvPr>
          <p:cNvSpPr/>
          <p:nvPr/>
        </p:nvSpPr>
        <p:spPr>
          <a:xfrm>
            <a:off x="4458900" y="4471751"/>
            <a:ext cx="5472000" cy="198000"/>
          </a:xfrm>
          <a:prstGeom prst="rect">
            <a:avLst/>
          </a:prstGeom>
          <a:noFill/>
          <a:ln w="0">
            <a:solidFill>
              <a:schemeClr val="accent6"/>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4F5C7D-38FA-A1D8-C24D-62EA8222B64A}"/>
              </a:ext>
            </a:extLst>
          </p:cNvPr>
          <p:cNvSpPr/>
          <p:nvPr/>
        </p:nvSpPr>
        <p:spPr>
          <a:xfrm>
            <a:off x="4458900" y="4220842"/>
            <a:ext cx="5472000" cy="198000"/>
          </a:xfrm>
          <a:prstGeom prst="rect">
            <a:avLst/>
          </a:prstGeom>
          <a:noFill/>
          <a:ln w="0">
            <a:solidFill>
              <a:schemeClr val="accent6"/>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A98BC4-C4E9-3954-15AC-12A8A2371784}"/>
              </a:ext>
            </a:extLst>
          </p:cNvPr>
          <p:cNvSpPr/>
          <p:nvPr/>
        </p:nvSpPr>
        <p:spPr>
          <a:xfrm>
            <a:off x="4458900" y="3719024"/>
            <a:ext cx="5472000" cy="198000"/>
          </a:xfrm>
          <a:prstGeom prst="rect">
            <a:avLst/>
          </a:prstGeom>
          <a:noFill/>
          <a:ln w="0">
            <a:solidFill>
              <a:schemeClr val="accent6"/>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5059DD-0EEB-6174-0E02-92179E820391}"/>
              </a:ext>
            </a:extLst>
          </p:cNvPr>
          <p:cNvSpPr/>
          <p:nvPr/>
        </p:nvSpPr>
        <p:spPr>
          <a:xfrm>
            <a:off x="4458900" y="3468115"/>
            <a:ext cx="5472000" cy="198000"/>
          </a:xfrm>
          <a:prstGeom prst="rect">
            <a:avLst/>
          </a:prstGeom>
          <a:noFill/>
          <a:ln w="0">
            <a:solidFill>
              <a:schemeClr val="accent6"/>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016355-E63B-45FF-CD05-44904F939A9B}"/>
              </a:ext>
            </a:extLst>
          </p:cNvPr>
          <p:cNvSpPr/>
          <p:nvPr/>
        </p:nvSpPr>
        <p:spPr>
          <a:xfrm>
            <a:off x="4458900" y="3217206"/>
            <a:ext cx="5472000" cy="198000"/>
          </a:xfrm>
          <a:prstGeom prst="rect">
            <a:avLst/>
          </a:prstGeom>
          <a:noFill/>
          <a:ln w="0">
            <a:solidFill>
              <a:schemeClr val="accent6"/>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417C63-7E81-5C8B-3085-7B09B9219134}"/>
              </a:ext>
            </a:extLst>
          </p:cNvPr>
          <p:cNvSpPr/>
          <p:nvPr/>
        </p:nvSpPr>
        <p:spPr>
          <a:xfrm>
            <a:off x="4458900" y="2715388"/>
            <a:ext cx="5472000" cy="198000"/>
          </a:xfrm>
          <a:prstGeom prst="rect">
            <a:avLst/>
          </a:prstGeom>
          <a:noFill/>
          <a:ln w="0">
            <a:solidFill>
              <a:schemeClr val="accent6"/>
            </a:solidFill>
          </a:ln>
          <a:effectLst>
            <a:glow rad="381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9C19C2F-DD01-DF6E-6F5E-68348EDEB5E5}"/>
              </a:ext>
            </a:extLst>
          </p:cNvPr>
          <p:cNvSpPr/>
          <p:nvPr/>
        </p:nvSpPr>
        <p:spPr>
          <a:xfrm>
            <a:off x="4458900" y="2464479"/>
            <a:ext cx="5472000" cy="198000"/>
          </a:xfrm>
          <a:prstGeom prst="rect">
            <a:avLst/>
          </a:prstGeom>
          <a:noFill/>
          <a:ln w="0">
            <a:solidFill>
              <a:schemeClr val="accent6"/>
            </a:solidFill>
          </a:ln>
          <a:effectLst>
            <a:glow rad="381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53A6C53-6E87-CD3E-80CD-F7BEBEF7C861}"/>
              </a:ext>
            </a:extLst>
          </p:cNvPr>
          <p:cNvSpPr/>
          <p:nvPr/>
        </p:nvSpPr>
        <p:spPr>
          <a:xfrm>
            <a:off x="4458900" y="3969933"/>
            <a:ext cx="5472000" cy="198000"/>
          </a:xfrm>
          <a:prstGeom prst="rect">
            <a:avLst/>
          </a:prstGeom>
          <a:noFill/>
          <a:ln w="0">
            <a:solidFill>
              <a:schemeClr val="accent6"/>
            </a:solidFill>
          </a:ln>
          <a:effectLst>
            <a:glow rad="38100">
              <a:schemeClr val="bg1">
                <a:lumMod val="50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D53050-D656-AA5E-0F4B-D2F17F29DF21}"/>
              </a:ext>
            </a:extLst>
          </p:cNvPr>
          <p:cNvSpPr/>
          <p:nvPr/>
        </p:nvSpPr>
        <p:spPr>
          <a:xfrm>
            <a:off x="4458900" y="2213570"/>
            <a:ext cx="5472000" cy="198000"/>
          </a:xfrm>
          <a:prstGeom prst="rect">
            <a:avLst/>
          </a:prstGeom>
          <a:noFill/>
          <a:ln w="0">
            <a:solidFill>
              <a:schemeClr val="accent6"/>
            </a:solidFill>
          </a:ln>
          <a:effectLst>
            <a:glow rad="38100">
              <a:schemeClr val="bg1">
                <a:lumMod val="50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6FA7E3-1392-7F51-0E27-E04D9D0B531C}"/>
              </a:ext>
            </a:extLst>
          </p:cNvPr>
          <p:cNvSpPr/>
          <p:nvPr/>
        </p:nvSpPr>
        <p:spPr>
          <a:xfrm>
            <a:off x="4458900" y="2966297"/>
            <a:ext cx="5472000" cy="198000"/>
          </a:xfrm>
          <a:prstGeom prst="rect">
            <a:avLst/>
          </a:prstGeom>
          <a:noFill/>
          <a:ln w="0">
            <a:solidFill>
              <a:schemeClr val="accent6"/>
            </a:solidFill>
          </a:ln>
          <a:effectLst>
            <a:glow rad="38100">
              <a:schemeClr val="bg1">
                <a:lumMod val="50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85478FB-54F1-69FE-2D4F-081CE1FC8EFD}"/>
              </a:ext>
            </a:extLst>
          </p:cNvPr>
          <p:cNvSpPr txBox="1"/>
          <p:nvPr/>
        </p:nvSpPr>
        <p:spPr>
          <a:xfrm>
            <a:off x="9981045" y="3430722"/>
            <a:ext cx="1003799" cy="276999"/>
          </a:xfrm>
          <a:prstGeom prst="rect">
            <a:avLst/>
          </a:prstGeom>
          <a:noFill/>
        </p:spPr>
        <p:txBody>
          <a:bodyPr wrap="square" anchor="ctr">
            <a:spAutoFit/>
          </a:bodyPr>
          <a:lstStyle>
            <a:defPPr>
              <a:defRPr lang="en-US"/>
            </a:defPPr>
            <a:lvl1pPr>
              <a:defRPr sz="1400">
                <a:latin typeface="Cambria Math" panose="02040503050406030204" pitchFamily="18" charset="0"/>
                <a:ea typeface="Cambria Math" panose="02040503050406030204" pitchFamily="18" charset="0"/>
              </a:defRPr>
            </a:lvl1pPr>
          </a:lstStyle>
          <a:p>
            <a:r>
              <a:rPr lang="en-US" sz="1200" dirty="0"/>
              <a:t>🕝 Speed</a:t>
            </a:r>
          </a:p>
        </p:txBody>
      </p:sp>
      <p:sp>
        <p:nvSpPr>
          <p:cNvPr id="35" name="TextBox 34">
            <a:extLst>
              <a:ext uri="{FF2B5EF4-FFF2-40B4-BE49-F238E27FC236}">
                <a16:creationId xmlns:a16="http://schemas.microsoft.com/office/drawing/2014/main" id="{099E6BAD-33FD-393B-9792-9E8051B112A8}"/>
              </a:ext>
            </a:extLst>
          </p:cNvPr>
          <p:cNvSpPr txBox="1"/>
          <p:nvPr/>
        </p:nvSpPr>
        <p:spPr>
          <a:xfrm>
            <a:off x="9981046" y="4200335"/>
            <a:ext cx="1003800" cy="276999"/>
          </a:xfrm>
          <a:prstGeom prst="rect">
            <a:avLst/>
          </a:prstGeom>
          <a:noFill/>
        </p:spPr>
        <p:txBody>
          <a:bodyPr wrap="square" anchor="ctr">
            <a:spAutoFit/>
          </a:bodyPr>
          <a:lstStyle/>
          <a:p>
            <a:r>
              <a:rPr lang="en-US" sz="1200" dirty="0">
                <a:latin typeface="Cambria Math" panose="02040503050406030204" pitchFamily="18" charset="0"/>
                <a:ea typeface="Cambria Math" panose="02040503050406030204" pitchFamily="18" charset="0"/>
              </a:rPr>
              <a:t>⚡ Power</a:t>
            </a:r>
          </a:p>
        </p:txBody>
      </p:sp>
      <p:sp>
        <p:nvSpPr>
          <p:cNvPr id="41" name="TextBox 40">
            <a:extLst>
              <a:ext uri="{FF2B5EF4-FFF2-40B4-BE49-F238E27FC236}">
                <a16:creationId xmlns:a16="http://schemas.microsoft.com/office/drawing/2014/main" id="{F657E7E5-F302-BA4D-2D4B-B314A9F4B0FA}"/>
              </a:ext>
            </a:extLst>
          </p:cNvPr>
          <p:cNvSpPr txBox="1"/>
          <p:nvPr/>
        </p:nvSpPr>
        <p:spPr>
          <a:xfrm>
            <a:off x="9981046" y="4667986"/>
            <a:ext cx="1220355" cy="276999"/>
          </a:xfrm>
          <a:prstGeom prst="rect">
            <a:avLst/>
          </a:prstGeom>
          <a:noFill/>
        </p:spPr>
        <p:txBody>
          <a:bodyPr wrap="square" anchor="ctr">
            <a:spAutoFit/>
          </a:bodyPr>
          <a:lstStyle>
            <a:defPPr>
              <a:defRPr lang="en-US"/>
            </a:defPPr>
            <a:lvl1pPr>
              <a:defRPr sz="1400">
                <a:latin typeface="Cambria Math" panose="02040503050406030204" pitchFamily="18" charset="0"/>
                <a:ea typeface="Cambria Math" panose="02040503050406030204" pitchFamily="18" charset="0"/>
              </a:defRPr>
            </a:lvl1pPr>
          </a:lstStyle>
          <a:p>
            <a:r>
              <a:rPr lang="en-US" sz="1200" dirty="0"/>
              <a:t>☢️ Radiation </a:t>
            </a:r>
          </a:p>
        </p:txBody>
      </p:sp>
      <p:sp>
        <p:nvSpPr>
          <p:cNvPr id="43" name="TextBox 42">
            <a:extLst>
              <a:ext uri="{FF2B5EF4-FFF2-40B4-BE49-F238E27FC236}">
                <a16:creationId xmlns:a16="http://schemas.microsoft.com/office/drawing/2014/main" id="{4A6C5D9E-1CC8-9819-5F24-ACBF5384D9A4}"/>
              </a:ext>
            </a:extLst>
          </p:cNvPr>
          <p:cNvSpPr txBox="1"/>
          <p:nvPr/>
        </p:nvSpPr>
        <p:spPr>
          <a:xfrm>
            <a:off x="9981046" y="4434161"/>
            <a:ext cx="813302" cy="276999"/>
          </a:xfrm>
          <a:prstGeom prst="rect">
            <a:avLst/>
          </a:prstGeom>
          <a:noFill/>
        </p:spPr>
        <p:txBody>
          <a:bodyPr wrap="square" anchor="ctr">
            <a:spAutoFit/>
          </a:bodyPr>
          <a:lstStyle>
            <a:defPPr>
              <a:defRPr lang="en-US"/>
            </a:defPPr>
            <a:lvl1pPr>
              <a:defRPr sz="1400">
                <a:latin typeface="Cambria Math" panose="02040503050406030204" pitchFamily="18" charset="0"/>
                <a:ea typeface="Cambria Math" panose="02040503050406030204" pitchFamily="18" charset="0"/>
              </a:defRPr>
            </a:lvl1pPr>
          </a:lstStyle>
          <a:p>
            <a:r>
              <a:rPr lang="en-US" sz="1200" dirty="0"/>
              <a:t>💰 Cost</a:t>
            </a:r>
          </a:p>
        </p:txBody>
      </p:sp>
      <p:sp>
        <p:nvSpPr>
          <p:cNvPr id="44" name="TextBox 43">
            <a:extLst>
              <a:ext uri="{FF2B5EF4-FFF2-40B4-BE49-F238E27FC236}">
                <a16:creationId xmlns:a16="http://schemas.microsoft.com/office/drawing/2014/main" id="{4303DBAF-B025-D634-CB58-F5B3B5721352}"/>
              </a:ext>
            </a:extLst>
          </p:cNvPr>
          <p:cNvSpPr txBox="1"/>
          <p:nvPr/>
        </p:nvSpPr>
        <p:spPr>
          <a:xfrm>
            <a:off x="9981046" y="2534556"/>
            <a:ext cx="1267980" cy="276999"/>
          </a:xfrm>
          <a:prstGeom prst="rect">
            <a:avLst/>
          </a:prstGeom>
          <a:noFill/>
        </p:spPr>
        <p:txBody>
          <a:bodyPr wrap="square" anchor="ctr">
            <a:spAutoFit/>
          </a:bodyPr>
          <a:lstStyle>
            <a:defPPr>
              <a:defRPr lang="en-US"/>
            </a:defPPr>
            <a:lvl1pPr>
              <a:defRPr sz="1400">
                <a:latin typeface="Cambria Math" panose="02040503050406030204" pitchFamily="18" charset="0"/>
                <a:ea typeface="Cambria Math" panose="02040503050406030204" pitchFamily="18" charset="0"/>
              </a:defRPr>
            </a:lvl1pPr>
          </a:lstStyle>
          <a:p>
            <a:r>
              <a:rPr lang="en-US" sz="1200" dirty="0"/>
              <a:t>📉 Durability</a:t>
            </a:r>
          </a:p>
        </p:txBody>
      </p:sp>
    </p:spTree>
    <p:extLst>
      <p:ext uri="{BB962C8B-B14F-4D97-AF65-F5344CB8AC3E}">
        <p14:creationId xmlns:p14="http://schemas.microsoft.com/office/powerpoint/2010/main" val="359585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50D604-34FF-CC1B-2A50-BD9030C726C4}"/>
              </a:ext>
            </a:extLst>
          </p:cNvPr>
          <p:cNvSpPr>
            <a:spLocks noGrp="1"/>
          </p:cNvSpPr>
          <p:nvPr>
            <p:ph type="sldNum" sz="quarter" idx="12"/>
          </p:nvPr>
        </p:nvSpPr>
        <p:spPr/>
        <p:txBody>
          <a:bodyPr/>
          <a:lstStyle/>
          <a:p>
            <a:fld id="{9E792356-BE57-4A31-B815-8090F569365B}" type="slidenum">
              <a:rPr lang="en-US" smtClean="0"/>
              <a:t>24</a:t>
            </a:fld>
            <a:endParaRPr lang="en-US"/>
          </a:p>
        </p:txBody>
      </p:sp>
      <p:sp>
        <p:nvSpPr>
          <p:cNvPr id="3" name="TextBox 2">
            <a:extLst>
              <a:ext uri="{FF2B5EF4-FFF2-40B4-BE49-F238E27FC236}">
                <a16:creationId xmlns:a16="http://schemas.microsoft.com/office/drawing/2014/main" id="{9A75CE45-AEFC-F3DE-4222-7768A98C93F1}"/>
              </a:ext>
            </a:extLst>
          </p:cNvPr>
          <p:cNvSpPr txBox="1"/>
          <p:nvPr/>
        </p:nvSpPr>
        <p:spPr>
          <a:xfrm>
            <a:off x="381000" y="342900"/>
            <a:ext cx="238125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References</a:t>
            </a:r>
          </a:p>
        </p:txBody>
      </p:sp>
      <p:sp>
        <p:nvSpPr>
          <p:cNvPr id="6" name="TextBox 5">
            <a:extLst>
              <a:ext uri="{FF2B5EF4-FFF2-40B4-BE49-F238E27FC236}">
                <a16:creationId xmlns:a16="http://schemas.microsoft.com/office/drawing/2014/main" id="{D506C360-8F52-C31F-00EC-350A29615C0E}"/>
              </a:ext>
            </a:extLst>
          </p:cNvPr>
          <p:cNvSpPr txBox="1"/>
          <p:nvPr/>
        </p:nvSpPr>
        <p:spPr>
          <a:xfrm>
            <a:off x="833438" y="1068215"/>
            <a:ext cx="10525125" cy="5355312"/>
          </a:xfrm>
          <a:prstGeom prst="rect">
            <a:avLst/>
          </a:prstGeom>
          <a:noFill/>
        </p:spPr>
        <p:txBody>
          <a:bodyPr wrap="square">
            <a:spAutoFit/>
          </a:bodyPr>
          <a:lstStyle/>
          <a:p>
            <a:pPr algn="r">
              <a:buNone/>
            </a:pPr>
            <a:r>
              <a:rPr lang="en-US" dirty="0">
                <a:effectLst/>
              </a:rPr>
              <a:t>[1]</a:t>
            </a:r>
          </a:p>
          <a:p>
            <a:pPr>
              <a:buNone/>
            </a:pPr>
            <a:r>
              <a:rPr lang="en-US" dirty="0">
                <a:effectLst/>
              </a:rPr>
              <a:t>S. </a:t>
            </a:r>
            <a:r>
              <a:rPr lang="en-US" dirty="0" err="1">
                <a:effectLst/>
              </a:rPr>
              <a:t>Dünkel</a:t>
            </a:r>
            <a:r>
              <a:rPr lang="en-US" dirty="0">
                <a:effectLst/>
              </a:rPr>
              <a:t> </a:t>
            </a:r>
            <a:r>
              <a:rPr lang="en-US" i="1" dirty="0">
                <a:effectLst/>
              </a:rPr>
              <a:t>et al.</a:t>
            </a:r>
            <a:r>
              <a:rPr lang="en-US" dirty="0">
                <a:effectLst/>
              </a:rPr>
              <a:t>, “A </a:t>
            </a:r>
            <a:r>
              <a:rPr lang="en-US" dirty="0" err="1">
                <a:effectLst/>
              </a:rPr>
              <a:t>FeFET</a:t>
            </a:r>
            <a:r>
              <a:rPr lang="en-US" dirty="0">
                <a:effectLst/>
              </a:rPr>
              <a:t> based super-low-power ultra-fast embedded NVM technology for 22nm FDSOI and beyond,” in </a:t>
            </a:r>
            <a:r>
              <a:rPr lang="en-US" i="1" dirty="0">
                <a:effectLst/>
              </a:rPr>
              <a:t>2017 IEEE International Electron Devices Meeting (IEDM)</a:t>
            </a:r>
            <a:r>
              <a:rPr lang="en-US" dirty="0">
                <a:effectLst/>
              </a:rPr>
              <a:t>, Dec. 2017, p. 19.7.1-19.7.4. </a:t>
            </a:r>
            <a:r>
              <a:rPr lang="en-US" dirty="0" err="1">
                <a:effectLst/>
              </a:rPr>
              <a:t>doi</a:t>
            </a:r>
            <a:r>
              <a:rPr lang="en-US" dirty="0">
                <a:effectLst/>
              </a:rPr>
              <a:t>: </a:t>
            </a:r>
            <a:r>
              <a:rPr lang="en-US" dirty="0">
                <a:effectLst/>
                <a:hlinkClick r:id="rId2"/>
              </a:rPr>
              <a:t>10.1109/IEDM.2017.8268425</a:t>
            </a:r>
            <a:r>
              <a:rPr lang="en-US" dirty="0">
                <a:effectLst/>
              </a:rPr>
              <a:t>.</a:t>
            </a:r>
          </a:p>
          <a:p>
            <a:pPr algn="r">
              <a:buNone/>
            </a:pPr>
            <a:r>
              <a:rPr lang="en-US" dirty="0">
                <a:effectLst/>
              </a:rPr>
              <a:t>[2]</a:t>
            </a:r>
          </a:p>
          <a:p>
            <a:pPr>
              <a:buNone/>
            </a:pPr>
            <a:r>
              <a:rPr lang="en-US" dirty="0">
                <a:effectLst/>
              </a:rPr>
              <a:t>T. S. </a:t>
            </a:r>
            <a:r>
              <a:rPr lang="en-US" dirty="0" err="1">
                <a:effectLst/>
              </a:rPr>
              <a:t>Böscke</a:t>
            </a:r>
            <a:r>
              <a:rPr lang="en-US" dirty="0">
                <a:effectLst/>
              </a:rPr>
              <a:t>, J. Müller, D. </a:t>
            </a:r>
            <a:r>
              <a:rPr lang="en-US" dirty="0" err="1">
                <a:effectLst/>
              </a:rPr>
              <a:t>Bräuhaus</a:t>
            </a:r>
            <a:r>
              <a:rPr lang="en-US" dirty="0">
                <a:effectLst/>
              </a:rPr>
              <a:t>, U. Schröder, and U. Böttger, “Ferroelectricity in hafnium oxide thin films,” </a:t>
            </a:r>
            <a:r>
              <a:rPr lang="en-US" i="1" dirty="0">
                <a:effectLst/>
              </a:rPr>
              <a:t>Appl. Phys. Lett.</a:t>
            </a:r>
            <a:r>
              <a:rPr lang="en-US" dirty="0">
                <a:effectLst/>
              </a:rPr>
              <a:t>, vol. 99, no. 10, p. 102903, Sept. 2011, </a:t>
            </a:r>
            <a:r>
              <a:rPr lang="en-US" dirty="0" err="1">
                <a:effectLst/>
              </a:rPr>
              <a:t>doi</a:t>
            </a:r>
            <a:r>
              <a:rPr lang="en-US" dirty="0">
                <a:effectLst/>
              </a:rPr>
              <a:t>: </a:t>
            </a:r>
            <a:r>
              <a:rPr lang="en-US" dirty="0">
                <a:effectLst/>
                <a:hlinkClick r:id="rId3"/>
              </a:rPr>
              <a:t>10.1063/1.3634052</a:t>
            </a:r>
            <a:r>
              <a:rPr lang="en-US" dirty="0">
                <a:effectLst/>
              </a:rPr>
              <a:t>.</a:t>
            </a:r>
          </a:p>
          <a:p>
            <a:pPr algn="r">
              <a:buNone/>
            </a:pPr>
            <a:r>
              <a:rPr lang="en-US" dirty="0">
                <a:effectLst/>
              </a:rPr>
              <a:t>[3]</a:t>
            </a:r>
          </a:p>
          <a:p>
            <a:pPr>
              <a:buNone/>
            </a:pPr>
            <a:r>
              <a:rPr lang="en-US" dirty="0">
                <a:effectLst/>
              </a:rPr>
              <a:t>M. </a:t>
            </a:r>
            <a:r>
              <a:rPr lang="en-US" dirty="0" err="1">
                <a:effectLst/>
              </a:rPr>
              <a:t>Trentzsch</a:t>
            </a:r>
            <a:r>
              <a:rPr lang="en-US" dirty="0">
                <a:effectLst/>
              </a:rPr>
              <a:t> </a:t>
            </a:r>
            <a:r>
              <a:rPr lang="en-US" i="1" dirty="0">
                <a:effectLst/>
              </a:rPr>
              <a:t>et al.</a:t>
            </a:r>
            <a:r>
              <a:rPr lang="en-US" dirty="0">
                <a:effectLst/>
              </a:rPr>
              <a:t>, “A 28nm HKMG super low power embedded NVM technology based on ferroelectric FETs,” in </a:t>
            </a:r>
            <a:r>
              <a:rPr lang="en-US" i="1" dirty="0">
                <a:effectLst/>
              </a:rPr>
              <a:t>2016 IEEE International Electron Devices Meeting (IEDM)</a:t>
            </a:r>
            <a:r>
              <a:rPr lang="en-US" dirty="0">
                <a:effectLst/>
              </a:rPr>
              <a:t>, Dec. 2016, p. 11.5.1-11.5.4. </a:t>
            </a:r>
            <a:r>
              <a:rPr lang="en-US" dirty="0" err="1">
                <a:effectLst/>
              </a:rPr>
              <a:t>doi</a:t>
            </a:r>
            <a:r>
              <a:rPr lang="en-US" dirty="0">
                <a:effectLst/>
              </a:rPr>
              <a:t>: </a:t>
            </a:r>
            <a:r>
              <a:rPr lang="en-US" dirty="0">
                <a:effectLst/>
                <a:hlinkClick r:id="rId4"/>
              </a:rPr>
              <a:t>10.1109/IEDM.2016.7838397</a:t>
            </a:r>
            <a:r>
              <a:rPr lang="en-US" dirty="0">
                <a:effectLst/>
              </a:rPr>
              <a:t>.</a:t>
            </a:r>
            <a:endParaRPr lang="en-US" dirty="0"/>
          </a:p>
          <a:p>
            <a:pPr algn="r"/>
            <a:r>
              <a:rPr lang="en-US" dirty="0"/>
              <a:t>[4]</a:t>
            </a:r>
          </a:p>
          <a:p>
            <a:r>
              <a:rPr lang="en-US" dirty="0"/>
              <a:t>R. Carter </a:t>
            </a:r>
            <a:r>
              <a:rPr lang="en-US" i="1" dirty="0"/>
              <a:t>et al.</a:t>
            </a:r>
            <a:r>
              <a:rPr lang="en-US" dirty="0"/>
              <a:t>, “22nm FDSOI technology for emerging mobile, Internet-of-Things, and RF applications,” in </a:t>
            </a:r>
            <a:r>
              <a:rPr lang="en-US" i="1" dirty="0"/>
              <a:t>2016 IEEE International Electron Devices Meeting (IEDM)</a:t>
            </a:r>
            <a:r>
              <a:rPr lang="en-US" dirty="0"/>
              <a:t>, Dec. 2016, p. 2.2.1-2.2.4. </a:t>
            </a:r>
            <a:r>
              <a:rPr lang="en-US" dirty="0" err="1"/>
              <a:t>doi</a:t>
            </a:r>
            <a:r>
              <a:rPr lang="en-US" dirty="0"/>
              <a:t>: </a:t>
            </a:r>
            <a:r>
              <a:rPr lang="en-US" dirty="0">
                <a:hlinkClick r:id="rId5"/>
              </a:rPr>
              <a:t>10.1109/IEDM.2016.7838029</a:t>
            </a:r>
            <a:r>
              <a:rPr lang="en-US" dirty="0"/>
              <a:t>.</a:t>
            </a:r>
          </a:p>
          <a:p>
            <a:pPr algn="r"/>
            <a:r>
              <a:rPr lang="en-US" dirty="0"/>
              <a:t>[5]</a:t>
            </a:r>
          </a:p>
          <a:p>
            <a:r>
              <a:rPr lang="en-US" dirty="0"/>
              <a:t>R. Bez, E. </a:t>
            </a:r>
            <a:r>
              <a:rPr lang="en-US" dirty="0" err="1"/>
              <a:t>Camerlenghi</a:t>
            </a:r>
            <a:r>
              <a:rPr lang="en-US" dirty="0"/>
              <a:t>, A. </a:t>
            </a:r>
            <a:r>
              <a:rPr lang="en-US" dirty="0" err="1"/>
              <a:t>Modelli</a:t>
            </a:r>
            <a:r>
              <a:rPr lang="en-US" dirty="0"/>
              <a:t>, and A. Visconti, “Introduction to flash memory,” </a:t>
            </a:r>
            <a:r>
              <a:rPr lang="en-US" i="1" dirty="0"/>
              <a:t>Proceedings of the IEEE</a:t>
            </a:r>
            <a:r>
              <a:rPr lang="en-US" dirty="0"/>
              <a:t>, vol. 91, no. 4, pp. 489–502, Apr. 2003, </a:t>
            </a:r>
            <a:r>
              <a:rPr lang="en-US" dirty="0" err="1"/>
              <a:t>doi</a:t>
            </a:r>
            <a:r>
              <a:rPr lang="en-US" dirty="0"/>
              <a:t>: </a:t>
            </a:r>
            <a:r>
              <a:rPr lang="en-US" dirty="0">
                <a:hlinkClick r:id="rId6"/>
              </a:rPr>
              <a:t>10.1109/JPROC.2003.811702</a:t>
            </a:r>
            <a:r>
              <a:rPr lang="en-US" dirty="0"/>
              <a:t>.</a:t>
            </a:r>
          </a:p>
          <a:p>
            <a:pPr>
              <a:buNone/>
            </a:pPr>
            <a:endParaRPr lang="en-US" dirty="0"/>
          </a:p>
        </p:txBody>
      </p:sp>
    </p:spTree>
    <p:extLst>
      <p:ext uri="{BB962C8B-B14F-4D97-AF65-F5344CB8AC3E}">
        <p14:creationId xmlns:p14="http://schemas.microsoft.com/office/powerpoint/2010/main" val="215777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A49754-2B0B-4678-5DB1-2E3AD9FAB7FE}"/>
              </a:ext>
            </a:extLst>
          </p:cNvPr>
          <p:cNvSpPr txBox="1"/>
          <p:nvPr/>
        </p:nvSpPr>
        <p:spPr>
          <a:xfrm>
            <a:off x="4637908" y="2637982"/>
            <a:ext cx="2916183" cy="1582036"/>
          </a:xfrm>
          <a:prstGeom prst="rect">
            <a:avLst/>
          </a:prstGeom>
          <a:noFill/>
        </p:spPr>
        <p:txBody>
          <a:bodyPr wrap="none" rtlCol="0">
            <a:spAutoFit/>
          </a:bodyPr>
          <a:lstStyle/>
          <a:p>
            <a:pPr algn="ctr">
              <a:lnSpc>
                <a:spcPct val="150000"/>
              </a:lnSpc>
            </a:pPr>
            <a:r>
              <a:rPr lang="en-US" sz="4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Thank you</a:t>
            </a:r>
          </a:p>
          <a:p>
            <a:pPr algn="ctr">
              <a:lnSpc>
                <a:spcPct val="150000"/>
              </a:lnSpc>
            </a:pPr>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for your attention</a:t>
            </a:r>
          </a:p>
        </p:txBody>
      </p:sp>
    </p:spTree>
    <p:extLst>
      <p:ext uri="{BB962C8B-B14F-4D97-AF65-F5344CB8AC3E}">
        <p14:creationId xmlns:p14="http://schemas.microsoft.com/office/powerpoint/2010/main" val="73091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5609-9443-7188-434D-DC271B570E44}"/>
            </a:ext>
          </a:extLst>
        </p:cNvPr>
        <p:cNvGrpSpPr/>
        <p:nvPr/>
      </p:nvGrpSpPr>
      <p:grpSpPr>
        <a:xfrm>
          <a:off x="0" y="0"/>
          <a:ext cx="0" cy="0"/>
          <a:chOff x="0" y="0"/>
          <a:chExt cx="0" cy="0"/>
        </a:xfrm>
      </p:grpSpPr>
      <p:pic>
        <p:nvPicPr>
          <p:cNvPr id="17" name="current edit">
            <a:hlinkClick r:id="" action="ppaction://media"/>
            <a:extLst>
              <a:ext uri="{FF2B5EF4-FFF2-40B4-BE49-F238E27FC236}">
                <a16:creationId xmlns:a16="http://schemas.microsoft.com/office/drawing/2014/main" id="{5BC943BD-A112-FBB8-A447-AD70BDF1D50B}"/>
              </a:ext>
            </a:extLst>
          </p:cNvPr>
          <p:cNvPicPr>
            <a:picLocks noChangeAspect="1"/>
          </p:cNvPicPr>
          <p:nvPr>
            <a:videoFile r:link="rId2"/>
            <p:extLst>
              <p:ext uri="{DAA4B4D4-6D71-4841-9C94-3DE7FCFB9230}">
                <p14:media xmlns:p14="http://schemas.microsoft.com/office/powerpoint/2010/main" r:embed="rId1"/>
              </p:ext>
            </p:extLst>
          </p:nvPr>
        </p:nvPicPr>
        <p:blipFill>
          <a:blip r:embed="rId9"/>
          <a:srcRect t="7583" b="17805"/>
          <a:stretch>
            <a:fillRect/>
          </a:stretch>
        </p:blipFill>
        <p:spPr>
          <a:xfrm>
            <a:off x="7566012" y="2530611"/>
            <a:ext cx="4235871" cy="3160434"/>
          </a:xfrm>
          <a:prstGeom prst="rect">
            <a:avLst/>
          </a:prstGeom>
        </p:spPr>
      </p:pic>
      <p:pic>
        <p:nvPicPr>
          <p:cNvPr id="26" name="polarization edit">
            <a:hlinkClick r:id="" action="ppaction://media"/>
            <a:extLst>
              <a:ext uri="{FF2B5EF4-FFF2-40B4-BE49-F238E27FC236}">
                <a16:creationId xmlns:a16="http://schemas.microsoft.com/office/drawing/2014/main" id="{2192A1A1-9E69-9B1C-F0DC-A659A9864733}"/>
              </a:ext>
            </a:extLst>
          </p:cNvPr>
          <p:cNvPicPr>
            <a:picLocks noChangeAspect="1"/>
          </p:cNvPicPr>
          <p:nvPr>
            <a:videoFile r:link="rId4"/>
            <p:extLst>
              <p:ext uri="{DAA4B4D4-6D71-4841-9C94-3DE7FCFB9230}">
                <p14:media xmlns:p14="http://schemas.microsoft.com/office/powerpoint/2010/main" r:embed="rId3"/>
              </p:ext>
            </p:extLst>
          </p:nvPr>
        </p:nvPicPr>
        <p:blipFill>
          <a:blip r:embed="rId10"/>
          <a:srcRect t="3967" b="5716"/>
          <a:stretch>
            <a:fillRect/>
          </a:stretch>
        </p:blipFill>
        <p:spPr>
          <a:xfrm>
            <a:off x="479658" y="2030372"/>
            <a:ext cx="3881367" cy="3505535"/>
          </a:xfrm>
          <a:prstGeom prst="rect">
            <a:avLst/>
          </a:prstGeom>
        </p:spPr>
      </p:pic>
      <p:pic>
        <p:nvPicPr>
          <p:cNvPr id="16" name="charges edit">
            <a:hlinkClick r:id="" action="ppaction://media"/>
            <a:extLst>
              <a:ext uri="{FF2B5EF4-FFF2-40B4-BE49-F238E27FC236}">
                <a16:creationId xmlns:a16="http://schemas.microsoft.com/office/drawing/2014/main" id="{3D457B8B-536B-5752-248D-2B4AFF8762E8}"/>
              </a:ext>
            </a:extLst>
          </p:cNvPr>
          <p:cNvPicPr>
            <a:picLocks noChangeAspect="1"/>
          </p:cNvPicPr>
          <p:nvPr>
            <a:videoFile r:link="rId6"/>
            <p:extLst>
              <p:ext uri="{DAA4B4D4-6D71-4841-9C94-3DE7FCFB9230}">
                <p14:media xmlns:p14="http://schemas.microsoft.com/office/powerpoint/2010/main" r:embed="rId5"/>
              </p:ext>
            </p:extLst>
          </p:nvPr>
        </p:nvPicPr>
        <p:blipFill>
          <a:blip r:embed="rId11"/>
          <a:srcRect l="5340" t="15850" r="43738" b="33432"/>
          <a:stretch>
            <a:fillRect/>
          </a:stretch>
        </p:blipFill>
        <p:spPr>
          <a:xfrm>
            <a:off x="4866124" y="896549"/>
            <a:ext cx="2459751" cy="2449968"/>
          </a:xfrm>
          <a:prstGeom prst="rect">
            <a:avLst/>
          </a:prstGeom>
        </p:spPr>
      </p:pic>
      <p:grpSp>
        <p:nvGrpSpPr>
          <p:cNvPr id="9" name="Group 8">
            <a:extLst>
              <a:ext uri="{FF2B5EF4-FFF2-40B4-BE49-F238E27FC236}">
                <a16:creationId xmlns:a16="http://schemas.microsoft.com/office/drawing/2014/main" id="{D4A53000-AED0-8AFD-7461-926E038E69EA}"/>
              </a:ext>
            </a:extLst>
          </p:cNvPr>
          <p:cNvGrpSpPr/>
          <p:nvPr/>
        </p:nvGrpSpPr>
        <p:grpSpPr>
          <a:xfrm>
            <a:off x="4930547" y="4445039"/>
            <a:ext cx="2083997" cy="1642352"/>
            <a:chOff x="4418403" y="4947082"/>
            <a:chExt cx="2727295" cy="1642352"/>
          </a:xfrm>
        </p:grpSpPr>
        <p:sp>
          <p:nvSpPr>
            <p:cNvPr id="18" name="Rectangle 17">
              <a:extLst>
                <a:ext uri="{FF2B5EF4-FFF2-40B4-BE49-F238E27FC236}">
                  <a16:creationId xmlns:a16="http://schemas.microsoft.com/office/drawing/2014/main" id="{26958D22-08A2-8C8E-AAE8-32084C0A214E}"/>
                </a:ext>
              </a:extLst>
            </p:cNvPr>
            <p:cNvSpPr/>
            <p:nvPr/>
          </p:nvSpPr>
          <p:spPr>
            <a:xfrm>
              <a:off x="5328718" y="5170436"/>
              <a:ext cx="906660" cy="97434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Ferro</a:t>
              </a:r>
            </a:p>
            <a:p>
              <a:pPr algn="ctr"/>
              <a:r>
                <a:rPr kumimoji="0" lang="en-US" sz="1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HK</a:t>
              </a:r>
              <a:endParaRPr lang="en-US" sz="14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680D14B1-88FD-DF27-C31A-F18F144DCDA8}"/>
                </a:ext>
              </a:extLst>
            </p:cNvPr>
            <p:cNvSpPr/>
            <p:nvPr/>
          </p:nvSpPr>
          <p:spPr>
            <a:xfrm>
              <a:off x="4418403" y="6367726"/>
              <a:ext cx="2727292" cy="22170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1" name="Rectangle 10">
              <a:extLst>
                <a:ext uri="{FF2B5EF4-FFF2-40B4-BE49-F238E27FC236}">
                  <a16:creationId xmlns:a16="http://schemas.microsoft.com/office/drawing/2014/main" id="{75FBB2F8-9D24-B812-A900-6AB71BF33A35}"/>
                </a:ext>
              </a:extLst>
            </p:cNvPr>
            <p:cNvSpPr/>
            <p:nvPr/>
          </p:nvSpPr>
          <p:spPr>
            <a:xfrm>
              <a:off x="5161578" y="6144371"/>
              <a:ext cx="1240938" cy="22335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Math" panose="02040503050406030204" pitchFamily="18" charset="0"/>
                  <a:ea typeface="Cambria Math" panose="02040503050406030204" pitchFamily="18" charset="0"/>
                  <a:cs typeface="JetBrains Mono" panose="02000009000000000000" pitchFamily="49" charset="0"/>
                </a:rPr>
                <a:t>Channel</a:t>
              </a:r>
            </a:p>
          </p:txBody>
        </p:sp>
        <p:sp>
          <p:nvSpPr>
            <p:cNvPr id="36" name="Rectangle 35">
              <a:extLst>
                <a:ext uri="{FF2B5EF4-FFF2-40B4-BE49-F238E27FC236}">
                  <a16:creationId xmlns:a16="http://schemas.microsoft.com/office/drawing/2014/main" id="{558E562F-EBAA-1A61-1C2F-FA3F60EC83CC}"/>
                </a:ext>
              </a:extLst>
            </p:cNvPr>
            <p:cNvSpPr/>
            <p:nvPr/>
          </p:nvSpPr>
          <p:spPr>
            <a:xfrm>
              <a:off x="4418404" y="6144370"/>
              <a:ext cx="743176" cy="223356"/>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S</a:t>
              </a:r>
            </a:p>
          </p:txBody>
        </p:sp>
        <p:sp>
          <p:nvSpPr>
            <p:cNvPr id="37" name="Rectangle 36">
              <a:extLst>
                <a:ext uri="{FF2B5EF4-FFF2-40B4-BE49-F238E27FC236}">
                  <a16:creationId xmlns:a16="http://schemas.microsoft.com/office/drawing/2014/main" id="{93F880AD-99A6-FAF8-CE5D-F0CD14893102}"/>
                </a:ext>
              </a:extLst>
            </p:cNvPr>
            <p:cNvSpPr/>
            <p:nvPr/>
          </p:nvSpPr>
          <p:spPr>
            <a:xfrm>
              <a:off x="5328722" y="4947082"/>
              <a:ext cx="906658" cy="223354"/>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G</a:t>
              </a:r>
            </a:p>
          </p:txBody>
        </p:sp>
        <p:sp>
          <p:nvSpPr>
            <p:cNvPr id="38" name="Rectangle 37">
              <a:extLst>
                <a:ext uri="{FF2B5EF4-FFF2-40B4-BE49-F238E27FC236}">
                  <a16:creationId xmlns:a16="http://schemas.microsoft.com/office/drawing/2014/main" id="{0CB5D362-FFD0-4183-5D58-AF555EC0A97B}"/>
                </a:ext>
              </a:extLst>
            </p:cNvPr>
            <p:cNvSpPr/>
            <p:nvPr/>
          </p:nvSpPr>
          <p:spPr>
            <a:xfrm>
              <a:off x="6402522" y="6144370"/>
              <a:ext cx="743176" cy="223767"/>
            </a:xfrm>
            <a:prstGeom prst="rect">
              <a:avLst/>
            </a:prstGeom>
            <a:solidFill>
              <a:srgbClr val="B50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mbria Math" panose="02040503050406030204" pitchFamily="18" charset="0"/>
                  <a:ea typeface="Cambria Math" panose="02040503050406030204" pitchFamily="18" charset="0"/>
                  <a:cs typeface="JetBrains Mono" panose="02000009000000000000" pitchFamily="49" charset="0"/>
                </a:rPr>
                <a:t>D</a:t>
              </a:r>
            </a:p>
          </p:txBody>
        </p:sp>
      </p:grpSp>
      <p:pic>
        <p:nvPicPr>
          <p:cNvPr id="4" name="charges edit">
            <a:hlinkClick r:id="" action="ppaction://media"/>
            <a:extLst>
              <a:ext uri="{FF2B5EF4-FFF2-40B4-BE49-F238E27FC236}">
                <a16:creationId xmlns:a16="http://schemas.microsoft.com/office/drawing/2014/main" id="{C4A757B6-0AA2-7489-B3CB-E8A2007A064C}"/>
              </a:ext>
            </a:extLst>
          </p:cNvPr>
          <p:cNvPicPr>
            <a:picLocks noChangeAspect="1"/>
          </p:cNvPicPr>
          <p:nvPr>
            <a:videoFile r:link="rId6"/>
            <p:extLst>
              <p:ext uri="{DAA4B4D4-6D71-4841-9C94-3DE7FCFB9230}">
                <p14:media xmlns:p14="http://schemas.microsoft.com/office/powerpoint/2010/main" r:embed="rId5"/>
              </p:ext>
            </p:extLst>
          </p:nvPr>
        </p:nvPicPr>
        <p:blipFill>
          <a:blip r:embed="rId11"/>
          <a:srcRect l="75518" t="26893" r="4897" b="44240"/>
          <a:stretch>
            <a:fillRect/>
          </a:stretch>
        </p:blipFill>
        <p:spPr>
          <a:xfrm>
            <a:off x="6396437" y="4685837"/>
            <a:ext cx="628650" cy="926586"/>
          </a:xfrm>
          <a:prstGeom prst="rect">
            <a:avLst/>
          </a:prstGeom>
        </p:spPr>
      </p:pic>
      <p:pic>
        <p:nvPicPr>
          <p:cNvPr id="5" name="charges edit">
            <a:hlinkClick r:id="" action="ppaction://media"/>
            <a:extLst>
              <a:ext uri="{FF2B5EF4-FFF2-40B4-BE49-F238E27FC236}">
                <a16:creationId xmlns:a16="http://schemas.microsoft.com/office/drawing/2014/main" id="{6A6E0753-EAFC-1584-68D3-13DFBDD812CE}"/>
              </a:ext>
            </a:extLst>
          </p:cNvPr>
          <p:cNvPicPr>
            <a:picLocks noChangeAspect="1"/>
          </p:cNvPicPr>
          <p:nvPr>
            <a:videoFile r:link="rId6"/>
            <p:extLst>
              <p:ext uri="{DAA4B4D4-6D71-4841-9C94-3DE7FCFB9230}">
                <p14:media xmlns:p14="http://schemas.microsoft.com/office/powerpoint/2010/main" r:embed="rId5"/>
              </p:ext>
            </p:extLst>
          </p:nvPr>
        </p:nvPicPr>
        <p:blipFill>
          <a:blip r:embed="rId11"/>
          <a:srcRect l="19592" t="77609" r="23021" b="12210"/>
          <a:stretch>
            <a:fillRect/>
          </a:stretch>
        </p:blipFill>
        <p:spPr>
          <a:xfrm>
            <a:off x="5267300" y="3569871"/>
            <a:ext cx="1657400" cy="294041"/>
          </a:xfrm>
          <a:prstGeom prst="rect">
            <a:avLst/>
          </a:prstGeom>
          <a:ln cap="rnd">
            <a:solidFill>
              <a:schemeClr val="tx1"/>
            </a:solidFill>
            <a:prstDash val="solid"/>
          </a:ln>
        </p:spPr>
      </p:pic>
      <p:pic>
        <p:nvPicPr>
          <p:cNvPr id="6" name="charges edit">
            <a:hlinkClick r:id="" action="ppaction://media"/>
            <a:extLst>
              <a:ext uri="{FF2B5EF4-FFF2-40B4-BE49-F238E27FC236}">
                <a16:creationId xmlns:a16="http://schemas.microsoft.com/office/drawing/2014/main" id="{F23BAECC-BA44-D477-1BF3-62F3C8D3F084}"/>
              </a:ext>
            </a:extLst>
          </p:cNvPr>
          <p:cNvPicPr>
            <a:picLocks noChangeAspect="1"/>
          </p:cNvPicPr>
          <p:nvPr>
            <a:videoFile r:link="rId6"/>
            <p:extLst>
              <p:ext uri="{DAA4B4D4-6D71-4841-9C94-3DE7FCFB9230}">
                <p14:media xmlns:p14="http://schemas.microsoft.com/office/powerpoint/2010/main" r:embed="rId5"/>
              </p:ext>
            </p:extLst>
          </p:nvPr>
        </p:nvPicPr>
        <p:blipFill>
          <a:blip r:embed="rId11"/>
          <a:srcRect l="75518" t="26893" r="4897" b="44240"/>
          <a:stretch>
            <a:fillRect/>
          </a:stretch>
        </p:blipFill>
        <p:spPr>
          <a:xfrm>
            <a:off x="7515333" y="1383853"/>
            <a:ext cx="1150846" cy="1696266"/>
          </a:xfrm>
          <a:prstGeom prst="rect">
            <a:avLst/>
          </a:prstGeom>
        </p:spPr>
      </p:pic>
      <p:sp>
        <p:nvSpPr>
          <p:cNvPr id="10" name="Slide Number Placeholder 9">
            <a:extLst>
              <a:ext uri="{FF2B5EF4-FFF2-40B4-BE49-F238E27FC236}">
                <a16:creationId xmlns:a16="http://schemas.microsoft.com/office/drawing/2014/main" id="{9C563DAF-C072-34AB-0F26-FF5BFFFE6B7E}"/>
              </a:ext>
            </a:extLst>
          </p:cNvPr>
          <p:cNvSpPr>
            <a:spLocks noGrp="1"/>
          </p:cNvSpPr>
          <p:nvPr>
            <p:ph type="sldNum" sz="quarter" idx="12"/>
          </p:nvPr>
        </p:nvSpPr>
        <p:spPr/>
        <p:txBody>
          <a:bodyPr/>
          <a:lstStyle/>
          <a:p>
            <a:fld id="{9E792356-BE57-4A31-B815-8090F569365B}" type="slidenum">
              <a:rPr lang="en-US" smtClean="0"/>
              <a:t>3</a:t>
            </a:fld>
            <a:endParaRPr lang="en-US"/>
          </a:p>
        </p:txBody>
      </p:sp>
      <p:sp>
        <p:nvSpPr>
          <p:cNvPr id="13" name="TextBox 12">
            <a:extLst>
              <a:ext uri="{FF2B5EF4-FFF2-40B4-BE49-F238E27FC236}">
                <a16:creationId xmlns:a16="http://schemas.microsoft.com/office/drawing/2014/main" id="{4F038BC8-11FC-57DC-3A75-03655C05B947}"/>
              </a:ext>
            </a:extLst>
          </p:cNvPr>
          <p:cNvSpPr txBox="1"/>
          <p:nvPr/>
        </p:nvSpPr>
        <p:spPr>
          <a:xfrm>
            <a:off x="380999" y="342900"/>
            <a:ext cx="326754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Operation Principle</a:t>
            </a:r>
          </a:p>
        </p:txBody>
      </p:sp>
      <p:sp>
        <p:nvSpPr>
          <p:cNvPr id="19" name="TextBox 18">
            <a:extLst>
              <a:ext uri="{FF2B5EF4-FFF2-40B4-BE49-F238E27FC236}">
                <a16:creationId xmlns:a16="http://schemas.microsoft.com/office/drawing/2014/main" id="{88BFCB4B-EB5B-C7BB-2971-1214AB5D807C}"/>
              </a:ext>
            </a:extLst>
          </p:cNvPr>
          <p:cNvSpPr txBox="1"/>
          <p:nvPr/>
        </p:nvSpPr>
        <p:spPr>
          <a:xfrm>
            <a:off x="4801334" y="6305663"/>
            <a:ext cx="2342416"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Simplified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structure</a:t>
            </a:r>
          </a:p>
        </p:txBody>
      </p:sp>
      <p:sp>
        <p:nvSpPr>
          <p:cNvPr id="20" name="TextBox 19">
            <a:extLst>
              <a:ext uri="{FF2B5EF4-FFF2-40B4-BE49-F238E27FC236}">
                <a16:creationId xmlns:a16="http://schemas.microsoft.com/office/drawing/2014/main" id="{66EEB525-A4E5-3C2F-5991-F5D0C051B939}"/>
              </a:ext>
            </a:extLst>
          </p:cNvPr>
          <p:cNvSpPr txBox="1"/>
          <p:nvPr/>
        </p:nvSpPr>
        <p:spPr>
          <a:xfrm>
            <a:off x="4267710" y="454678"/>
            <a:ext cx="4631846"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Simplified visualization of ferroelectric crystal polarization </a:t>
            </a:r>
          </a:p>
        </p:txBody>
      </p:sp>
      <p:sp>
        <p:nvSpPr>
          <p:cNvPr id="21" name="TextBox 20">
            <a:extLst>
              <a:ext uri="{FF2B5EF4-FFF2-40B4-BE49-F238E27FC236}">
                <a16:creationId xmlns:a16="http://schemas.microsoft.com/office/drawing/2014/main" id="{102E4D30-9B32-373C-CFAC-03FE49BD3FA1}"/>
              </a:ext>
            </a:extLst>
          </p:cNvPr>
          <p:cNvSpPr txBox="1"/>
          <p:nvPr/>
        </p:nvSpPr>
        <p:spPr>
          <a:xfrm>
            <a:off x="1064541" y="5837107"/>
            <a:ext cx="2917770"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Hysteresis curve of ferroelectric polarization as a function of voltage</a:t>
            </a:r>
          </a:p>
        </p:txBody>
      </p:sp>
      <p:sp>
        <p:nvSpPr>
          <p:cNvPr id="22" name="TextBox 21">
            <a:extLst>
              <a:ext uri="{FF2B5EF4-FFF2-40B4-BE49-F238E27FC236}">
                <a16:creationId xmlns:a16="http://schemas.microsoft.com/office/drawing/2014/main" id="{FE172038-5085-9AAA-C45D-E1BD181633E4}"/>
              </a:ext>
            </a:extLst>
          </p:cNvPr>
          <p:cNvSpPr txBox="1"/>
          <p:nvPr/>
        </p:nvSpPr>
        <p:spPr>
          <a:xfrm>
            <a:off x="7951223" y="5802680"/>
            <a:ext cx="3850660"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drain current as a function of gate voltage</a:t>
            </a:r>
          </a:p>
        </p:txBody>
      </p:sp>
      <p:sp>
        <p:nvSpPr>
          <p:cNvPr id="2" name="TextBox 1">
            <a:hlinkClick r:id="rId12"/>
            <a:extLst>
              <a:ext uri="{FF2B5EF4-FFF2-40B4-BE49-F238E27FC236}">
                <a16:creationId xmlns:a16="http://schemas.microsoft.com/office/drawing/2014/main" id="{F6F5D72B-759B-6AB6-D532-25D8691C6249}"/>
              </a:ext>
            </a:extLst>
          </p:cNvPr>
          <p:cNvSpPr txBox="1"/>
          <p:nvPr/>
        </p:nvSpPr>
        <p:spPr>
          <a:xfrm>
            <a:off x="9982200" y="1149104"/>
            <a:ext cx="1547940" cy="719034"/>
          </a:xfrm>
          <a:prstGeom prst="rect">
            <a:avLst/>
          </a:prstGeom>
          <a:solidFill>
            <a:srgbClr val="EFF9EB"/>
          </a:solidFill>
          <a:ln>
            <a:solidFill>
              <a:schemeClr val="bg1">
                <a:lumMod val="75000"/>
              </a:schemeClr>
            </a:solidFill>
          </a:ln>
        </p:spPr>
        <p:txBody>
          <a:bodyPr wrap="square" lIns="36000" tIns="36000" rIns="36000" bIns="36000" rtlCol="0">
            <a:spAutoFit/>
          </a:bodyPr>
          <a:lstStyle>
            <a:defPPr>
              <a:defRPr lang="en-US"/>
            </a:defPPr>
            <a:lvl1pPr algn="ctr">
              <a:defRPr sz="1400">
                <a:latin typeface="Cambria Math" panose="02040503050406030204" pitchFamily="18" charset="0"/>
                <a:ea typeface="Cambria Math" panose="02040503050406030204" pitchFamily="18" charset="0"/>
              </a:defRPr>
            </a:lvl1pPr>
          </a:lstStyle>
          <a:p>
            <a:r>
              <a:rPr lang="en-US" dirty="0"/>
              <a:t>👆 Click here to visit Desmos link (online animation)</a:t>
            </a:r>
          </a:p>
        </p:txBody>
      </p:sp>
    </p:spTree>
    <p:extLst>
      <p:ext uri="{BB962C8B-B14F-4D97-AF65-F5344CB8AC3E}">
        <p14:creationId xmlns:p14="http://schemas.microsoft.com/office/powerpoint/2010/main" val="18977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00" fill="hold"/>
                                        <p:tgtEl>
                                          <p:spTgt spid="16"/>
                                        </p:tgtEl>
                                      </p:cBhvr>
                                    </p:cmd>
                                  </p:childTnLst>
                                </p:cTn>
                              </p:par>
                              <p:par>
                                <p:cTn id="7" presetID="1" presetClass="mediacall" presetSubtype="0" fill="hold" nodeType="withEffect">
                                  <p:stCondLst>
                                    <p:cond delay="0"/>
                                  </p:stCondLst>
                                  <p:childTnLst>
                                    <p:cmd type="call" cmd="playFrom(0.0)">
                                      <p:cBhvr>
                                        <p:cTn id="8" dur="4100" fill="hold"/>
                                        <p:tgtEl>
                                          <p:spTgt spid="17"/>
                                        </p:tgtEl>
                                      </p:cBhvr>
                                    </p:cmd>
                                  </p:childTnLst>
                                </p:cTn>
                              </p:par>
                              <p:par>
                                <p:cTn id="9" presetID="1" presetClass="mediacall" presetSubtype="0" fill="hold" nodeType="withEffect">
                                  <p:stCondLst>
                                    <p:cond delay="0"/>
                                  </p:stCondLst>
                                  <p:childTnLst>
                                    <p:cmd type="call" cmd="playFrom(0.0)">
                                      <p:cBhvr>
                                        <p:cTn id="10" dur="4100" fill="hold"/>
                                        <p:tgtEl>
                                          <p:spTgt spid="26"/>
                                        </p:tgtEl>
                                      </p:cBhvr>
                                    </p:cmd>
                                  </p:childTnLst>
                                </p:cTn>
                              </p:par>
                              <p:par>
                                <p:cTn id="11" presetID="1" presetClass="mediacall" presetSubtype="0" fill="hold" nodeType="withEffect">
                                  <p:stCondLst>
                                    <p:cond delay="0"/>
                                  </p:stCondLst>
                                  <p:childTnLst>
                                    <p:cmd type="call" cmd="playFrom(0.0)">
                                      <p:cBhvr>
                                        <p:cTn id="12" dur="4100" fill="hold"/>
                                        <p:tgtEl>
                                          <p:spTgt spid="4"/>
                                        </p:tgtEl>
                                      </p:cBhvr>
                                    </p:cmd>
                                  </p:childTnLst>
                                </p:cTn>
                              </p:par>
                              <p:par>
                                <p:cTn id="13" presetID="1" presetClass="mediacall" presetSubtype="0" fill="hold" nodeType="withEffect">
                                  <p:stCondLst>
                                    <p:cond delay="0"/>
                                  </p:stCondLst>
                                  <p:childTnLst>
                                    <p:cmd type="call" cmd="playFrom(0.0)">
                                      <p:cBhvr>
                                        <p:cTn id="14" dur="4100" fill="hold"/>
                                        <p:tgtEl>
                                          <p:spTgt spid="5"/>
                                        </p:tgtEl>
                                      </p:cBhvr>
                                    </p:cmd>
                                  </p:childTnLst>
                                </p:cTn>
                              </p:par>
                              <p:par>
                                <p:cTn id="15" presetID="1" presetClass="mediacall" presetSubtype="0" fill="hold" nodeType="withEffect">
                                  <p:stCondLst>
                                    <p:cond delay="0"/>
                                  </p:stCondLst>
                                  <p:childTnLst>
                                    <p:cmd type="call" cmd="playFrom(0.0)">
                                      <p:cBhvr>
                                        <p:cTn id="16" dur="4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7" repeatCount="indefinite" fill="hold" display="0">
                  <p:stCondLst>
                    <p:cond delay="indefinite"/>
                  </p:stCondLst>
                </p:cTn>
                <p:tgtEl>
                  <p:spTgt spid="16"/>
                </p:tgtEl>
              </p:cMediaNode>
            </p:video>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withEffect">
                                  <p:stCondLst>
                                    <p:cond delay="0"/>
                                  </p:stCondLst>
                                  <p:childTnLst>
                                    <p:cmd type="call" cmd="togglePause">
                                      <p:cBhvr>
                                        <p:cTn id="22" dur="1" fill="hold"/>
                                        <p:tgtEl>
                                          <p:spTgt spid="16"/>
                                        </p:tgtEl>
                                      </p:cBhvr>
                                    </p:cmd>
                                  </p:childTnLst>
                                </p:cTn>
                              </p:par>
                            </p:childTnLst>
                          </p:cTn>
                        </p:par>
                      </p:childTnLst>
                    </p:cTn>
                  </p:par>
                </p:childTnLst>
              </p:cTn>
              <p:nextCondLst>
                <p:cond evt="onClick" delay="0">
                  <p:tgtEl>
                    <p:spTgt spid="16"/>
                  </p:tgtEl>
                </p:cond>
              </p:nextCondLst>
            </p:seq>
            <p:video>
              <p:cMediaNode vol="80000" mute="1">
                <p:cTn id="23" repeatCount="indefinite" fill="hold" display="0">
                  <p:stCondLst>
                    <p:cond delay="indefinite"/>
                  </p:stCondLst>
                </p:cTn>
                <p:tgtEl>
                  <p:spTgt spid="17"/>
                </p:tgtEl>
              </p:cMediaNode>
            </p:video>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withEffect">
                                  <p:stCondLst>
                                    <p:cond delay="0"/>
                                  </p:stCondLst>
                                  <p:childTnLst>
                                    <p:cmd type="call" cmd="togglePause">
                                      <p:cBhvr>
                                        <p:cTn id="28" dur="1" fill="hold"/>
                                        <p:tgtEl>
                                          <p:spTgt spid="17"/>
                                        </p:tgtEl>
                                      </p:cBhvr>
                                    </p:cmd>
                                  </p:childTnLst>
                                </p:cTn>
                              </p:par>
                            </p:childTnLst>
                          </p:cTn>
                        </p:par>
                      </p:childTnLst>
                    </p:cTn>
                  </p:par>
                </p:childTnLst>
              </p:cTn>
              <p:nextCondLst>
                <p:cond evt="onClick" delay="0">
                  <p:tgtEl>
                    <p:spTgt spid="17"/>
                  </p:tgtEl>
                </p:cond>
              </p:nextCondLst>
            </p:seq>
            <p:video>
              <p:cMediaNode vol="80000" mute="1">
                <p:cTn id="29" repeatCount="indefinite" fill="hold" display="0">
                  <p:stCondLst>
                    <p:cond delay="indefinite"/>
                  </p:stCondLst>
                </p:cTn>
                <p:tgtEl>
                  <p:spTgt spid="26"/>
                </p:tgtEl>
              </p:cMediaNode>
            </p:video>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26"/>
                                        </p:tgtEl>
                                      </p:cBhvr>
                                    </p:cmd>
                                  </p:childTnLst>
                                </p:cTn>
                              </p:par>
                            </p:childTnLst>
                          </p:cTn>
                        </p:par>
                      </p:childTnLst>
                    </p:cTn>
                  </p:par>
                </p:childTnLst>
              </p:cTn>
              <p:nextCondLst>
                <p:cond evt="onClick" delay="0">
                  <p:tgtEl>
                    <p:spTgt spid="26"/>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withEffect">
                                  <p:stCondLst>
                                    <p:cond delay="0"/>
                                  </p:stCondLst>
                                  <p:childTnLst>
                                    <p:cmd type="call" cmd="togglePause">
                                      <p:cBhvr>
                                        <p:cTn id="39" dur="1" fill="hold"/>
                                        <p:tgtEl>
                                          <p:spTgt spid="4"/>
                                        </p:tgtEl>
                                      </p:cBhvr>
                                    </p:cmd>
                                  </p:childTnLst>
                                </p:cTn>
                              </p:par>
                            </p:childTnLst>
                          </p:cTn>
                        </p:par>
                      </p:childTnLst>
                    </p:cTn>
                  </p:par>
                </p:childTnLst>
              </p:cTn>
              <p:nextCondLst>
                <p:cond evt="onClick" delay="0">
                  <p:tgtEl>
                    <p:spTgt spid="4"/>
                  </p:tgtEl>
                </p:cond>
              </p:nextCondLst>
            </p:seq>
            <p:video>
              <p:cMediaNode vol="80000" mute="1">
                <p:cTn id="40" repeatCount="indefinite" fill="hold" display="0">
                  <p:stCondLst>
                    <p:cond delay="indefinite"/>
                  </p:stCondLst>
                </p:cTn>
                <p:tgtEl>
                  <p:spTgt spid="4"/>
                </p:tgtEl>
              </p:cMediaNode>
            </p:video>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withEffect">
                                  <p:stCondLst>
                                    <p:cond delay="0"/>
                                  </p:stCondLst>
                                  <p:childTnLst>
                                    <p:cmd type="call" cmd="togglePause">
                                      <p:cBhvr>
                                        <p:cTn id="45" dur="1" fill="hold"/>
                                        <p:tgtEl>
                                          <p:spTgt spid="5"/>
                                        </p:tgtEl>
                                      </p:cBhvr>
                                    </p:cmd>
                                  </p:childTnLst>
                                </p:cTn>
                              </p:par>
                            </p:childTnLst>
                          </p:cTn>
                        </p:par>
                      </p:childTnLst>
                    </p:cTn>
                  </p:par>
                </p:childTnLst>
              </p:cTn>
              <p:nextCondLst>
                <p:cond evt="onClick" delay="0">
                  <p:tgtEl>
                    <p:spTgt spid="5"/>
                  </p:tgtEl>
                </p:cond>
              </p:nextCondLst>
            </p:seq>
            <p:video>
              <p:cMediaNode vol="80000" mute="1">
                <p:cTn id="46" repeatCount="indefinite" fill="hold" display="0">
                  <p:stCondLst>
                    <p:cond delay="indefinite"/>
                  </p:stCondLst>
                </p:cTn>
                <p:tgtEl>
                  <p:spTgt spid="5"/>
                </p:tgtEl>
              </p:cMediaNode>
            </p:video>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withEffect">
                                  <p:stCondLst>
                                    <p:cond delay="0"/>
                                  </p:stCondLst>
                                  <p:childTnLst>
                                    <p:cmd type="call" cmd="togglePause">
                                      <p:cBhvr>
                                        <p:cTn id="51" dur="1" fill="hold"/>
                                        <p:tgtEl>
                                          <p:spTgt spid="6"/>
                                        </p:tgtEl>
                                      </p:cBhvr>
                                    </p:cmd>
                                  </p:childTnLst>
                                </p:cTn>
                              </p:par>
                            </p:childTnLst>
                          </p:cTn>
                        </p:par>
                      </p:childTnLst>
                    </p:cTn>
                  </p:par>
                </p:childTnLst>
              </p:cTn>
              <p:nextCondLst>
                <p:cond evt="onClick" delay="0">
                  <p:tgtEl>
                    <p:spTgt spid="6"/>
                  </p:tgtEl>
                </p:cond>
              </p:nextCondLst>
            </p:seq>
            <p:video>
              <p:cMediaNode vol="80000" mute="1">
                <p:cTn id="52" repeatCount="indefinite"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72B2C2-6CC2-5834-2058-3B3BC2E8E8C8}"/>
              </a:ext>
            </a:extLst>
          </p:cNvPr>
          <p:cNvPicPr>
            <a:picLocks noChangeAspect="1"/>
          </p:cNvPicPr>
          <p:nvPr/>
        </p:nvPicPr>
        <p:blipFill>
          <a:blip r:embed="rId3"/>
          <a:stretch>
            <a:fillRect/>
          </a:stretch>
        </p:blipFill>
        <p:spPr>
          <a:xfrm>
            <a:off x="3868371" y="258764"/>
            <a:ext cx="7942629" cy="2922586"/>
          </a:xfrm>
          <a:prstGeom prst="rect">
            <a:avLst/>
          </a:prstGeom>
        </p:spPr>
      </p:pic>
      <p:pic>
        <p:nvPicPr>
          <p:cNvPr id="3" name="Picture 2">
            <a:extLst>
              <a:ext uri="{FF2B5EF4-FFF2-40B4-BE49-F238E27FC236}">
                <a16:creationId xmlns:a16="http://schemas.microsoft.com/office/drawing/2014/main" id="{A8E830E6-BB9B-D95A-BF07-353F71C5E1FA}"/>
              </a:ext>
            </a:extLst>
          </p:cNvPr>
          <p:cNvPicPr>
            <a:picLocks noChangeAspect="1"/>
          </p:cNvPicPr>
          <p:nvPr/>
        </p:nvPicPr>
        <p:blipFill>
          <a:blip r:embed="rId4"/>
          <a:stretch>
            <a:fillRect/>
          </a:stretch>
        </p:blipFill>
        <p:spPr>
          <a:xfrm>
            <a:off x="285749" y="1968081"/>
            <a:ext cx="4029075" cy="4283956"/>
          </a:xfrm>
          <a:prstGeom prst="snip2DiagRect">
            <a:avLst/>
          </a:prstGeom>
        </p:spPr>
      </p:pic>
      <p:pic>
        <p:nvPicPr>
          <p:cNvPr id="5" name="Picture 4">
            <a:extLst>
              <a:ext uri="{FF2B5EF4-FFF2-40B4-BE49-F238E27FC236}">
                <a16:creationId xmlns:a16="http://schemas.microsoft.com/office/drawing/2014/main" id="{4994F233-59E8-6AFD-C6F1-4102B7750009}"/>
              </a:ext>
            </a:extLst>
          </p:cNvPr>
          <p:cNvPicPr>
            <a:picLocks noChangeAspect="1"/>
          </p:cNvPicPr>
          <p:nvPr/>
        </p:nvPicPr>
        <p:blipFill>
          <a:blip r:embed="rId5"/>
          <a:stretch>
            <a:fillRect/>
          </a:stretch>
        </p:blipFill>
        <p:spPr>
          <a:xfrm>
            <a:off x="4789502" y="3221669"/>
            <a:ext cx="2965892" cy="3030368"/>
          </a:xfrm>
          <a:prstGeom prst="rect">
            <a:avLst/>
          </a:prstGeom>
        </p:spPr>
      </p:pic>
      <p:pic>
        <p:nvPicPr>
          <p:cNvPr id="7" name="Picture 6">
            <a:extLst>
              <a:ext uri="{FF2B5EF4-FFF2-40B4-BE49-F238E27FC236}">
                <a16:creationId xmlns:a16="http://schemas.microsoft.com/office/drawing/2014/main" id="{FDDC08B9-C2EE-268D-1BF9-6DF3688A45A7}"/>
              </a:ext>
            </a:extLst>
          </p:cNvPr>
          <p:cNvPicPr>
            <a:picLocks noChangeAspect="1"/>
          </p:cNvPicPr>
          <p:nvPr/>
        </p:nvPicPr>
        <p:blipFill>
          <a:blip r:embed="rId6"/>
          <a:stretch>
            <a:fillRect/>
          </a:stretch>
        </p:blipFill>
        <p:spPr>
          <a:xfrm>
            <a:off x="8230072" y="3758038"/>
            <a:ext cx="3504256" cy="2780874"/>
          </a:xfrm>
          <a:prstGeom prst="rect">
            <a:avLst/>
          </a:prstGeom>
        </p:spPr>
      </p:pic>
      <p:sp>
        <p:nvSpPr>
          <p:cNvPr id="2" name="Slide Number Placeholder 1">
            <a:extLst>
              <a:ext uri="{FF2B5EF4-FFF2-40B4-BE49-F238E27FC236}">
                <a16:creationId xmlns:a16="http://schemas.microsoft.com/office/drawing/2014/main" id="{757C5144-BDEB-B564-FFFC-5C6AF2A23B23}"/>
              </a:ext>
            </a:extLst>
          </p:cNvPr>
          <p:cNvSpPr>
            <a:spLocks noGrp="1"/>
          </p:cNvSpPr>
          <p:nvPr>
            <p:ph type="sldNum" sz="quarter" idx="12"/>
          </p:nvPr>
        </p:nvSpPr>
        <p:spPr/>
        <p:txBody>
          <a:bodyPr/>
          <a:lstStyle/>
          <a:p>
            <a:fld id="{9E792356-BE57-4A31-B815-8090F569365B}" type="slidenum">
              <a:rPr lang="en-US" smtClean="0"/>
              <a:t>4</a:t>
            </a:fld>
            <a:endParaRPr lang="en-US" dirty="0"/>
          </a:p>
        </p:txBody>
      </p:sp>
      <p:sp>
        <p:nvSpPr>
          <p:cNvPr id="10" name="TextBox 9">
            <a:extLst>
              <a:ext uri="{FF2B5EF4-FFF2-40B4-BE49-F238E27FC236}">
                <a16:creationId xmlns:a16="http://schemas.microsoft.com/office/drawing/2014/main" id="{BB8FC0A3-8E22-BB23-CFCF-FB211A878ED0}"/>
              </a:ext>
            </a:extLst>
          </p:cNvPr>
          <p:cNvSpPr txBox="1"/>
          <p:nvPr/>
        </p:nvSpPr>
        <p:spPr>
          <a:xfrm>
            <a:off x="9374680" y="463588"/>
            <a:ext cx="1350470"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states [1]</a:t>
            </a:r>
          </a:p>
        </p:txBody>
      </p:sp>
      <p:sp>
        <p:nvSpPr>
          <p:cNvPr id="11" name="TextBox 10">
            <a:extLst>
              <a:ext uri="{FF2B5EF4-FFF2-40B4-BE49-F238E27FC236}">
                <a16:creationId xmlns:a16="http://schemas.microsoft.com/office/drawing/2014/main" id="{FF36D81D-A598-4442-4112-8915276AD0AA}"/>
              </a:ext>
            </a:extLst>
          </p:cNvPr>
          <p:cNvSpPr txBox="1"/>
          <p:nvPr/>
        </p:nvSpPr>
        <p:spPr>
          <a:xfrm>
            <a:off x="380999" y="1381627"/>
            <a:ext cx="2579235" cy="503590"/>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Ferroelectric </a:t>
            </a:r>
            <a:r>
              <a:rPr lang="en-US" sz="1400" dirty="0" err="1">
                <a:latin typeface="Cambria Math" panose="02040503050406030204" pitchFamily="18" charset="0"/>
                <a:ea typeface="Cambria Math" panose="02040503050406030204" pitchFamily="18" charset="0"/>
              </a:rPr>
              <a:t>Si:HfO</a:t>
            </a:r>
            <a:r>
              <a:rPr lang="en-US" sz="1400" dirty="0">
                <a:latin typeface="Cambria Math" panose="02040503050406030204" pitchFamily="18" charset="0"/>
                <a:ea typeface="Cambria Math" panose="02040503050406030204" pitchFamily="18" charset="0"/>
              </a:rPr>
              <a:t>₂ : Fabrication and Polarizations [2]</a:t>
            </a:r>
          </a:p>
        </p:txBody>
      </p:sp>
      <p:sp>
        <p:nvSpPr>
          <p:cNvPr id="12" name="TextBox 11">
            <a:extLst>
              <a:ext uri="{FF2B5EF4-FFF2-40B4-BE49-F238E27FC236}">
                <a16:creationId xmlns:a16="http://schemas.microsoft.com/office/drawing/2014/main" id="{976FBB98-6E9B-6EF5-CE42-C87FBA1C13C1}"/>
              </a:ext>
            </a:extLst>
          </p:cNvPr>
          <p:cNvSpPr txBox="1"/>
          <p:nvPr/>
        </p:nvSpPr>
        <p:spPr>
          <a:xfrm>
            <a:off x="380999" y="342900"/>
            <a:ext cx="329470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Operation Principle</a:t>
            </a:r>
          </a:p>
        </p:txBody>
      </p:sp>
      <p:sp>
        <p:nvSpPr>
          <p:cNvPr id="13" name="TextBox 12">
            <a:extLst>
              <a:ext uri="{FF2B5EF4-FFF2-40B4-BE49-F238E27FC236}">
                <a16:creationId xmlns:a16="http://schemas.microsoft.com/office/drawing/2014/main" id="{8238F1CD-4023-F108-7CE8-FB26B56FE4AF}"/>
              </a:ext>
            </a:extLst>
          </p:cNvPr>
          <p:cNvSpPr txBox="1"/>
          <p:nvPr/>
        </p:nvSpPr>
        <p:spPr>
          <a:xfrm>
            <a:off x="4314824" y="6334901"/>
            <a:ext cx="3915248"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Polarization hysteresis in ferroelectric </a:t>
            </a:r>
            <a:r>
              <a:rPr lang="en-US" sz="1400" dirty="0" err="1">
                <a:latin typeface="Cambria Math" panose="02040503050406030204" pitchFamily="18" charset="0"/>
                <a:ea typeface="Cambria Math" panose="02040503050406030204" pitchFamily="18" charset="0"/>
              </a:rPr>
              <a:t>Si:HfO</a:t>
            </a:r>
            <a:r>
              <a:rPr lang="en-US" sz="1400" dirty="0">
                <a:latin typeface="Cambria Math" panose="02040503050406030204" pitchFamily="18" charset="0"/>
                <a:ea typeface="Cambria Math" panose="02040503050406030204" pitchFamily="18" charset="0"/>
              </a:rPr>
              <a:t>₂[3]</a:t>
            </a:r>
          </a:p>
        </p:txBody>
      </p:sp>
      <p:sp>
        <p:nvSpPr>
          <p:cNvPr id="14" name="TextBox 13">
            <a:extLst>
              <a:ext uri="{FF2B5EF4-FFF2-40B4-BE49-F238E27FC236}">
                <a16:creationId xmlns:a16="http://schemas.microsoft.com/office/drawing/2014/main" id="{388995FD-C06D-3FBF-7CBF-6312D8EA67D4}"/>
              </a:ext>
            </a:extLst>
          </p:cNvPr>
          <p:cNvSpPr txBox="1"/>
          <p:nvPr/>
        </p:nvSpPr>
        <p:spPr>
          <a:xfrm>
            <a:off x="8467725" y="3350047"/>
            <a:ext cx="3028950" cy="288147"/>
          </a:xfrm>
          <a:prstGeom prst="rect">
            <a:avLst/>
          </a:prstGeom>
          <a:solidFill>
            <a:srgbClr val="EFF9EB"/>
          </a:solidFill>
          <a:ln>
            <a:solidFill>
              <a:schemeClr val="bg1">
                <a:lumMod val="75000"/>
              </a:schemeClr>
            </a:solidFill>
          </a:ln>
        </p:spPr>
        <p:txBody>
          <a:bodyPr wrap="square" lIns="36000" tIns="36000" rIns="36000" bIns="36000" rtlCol="0">
            <a:spAutoFit/>
          </a:bodyPr>
          <a:lstStyle/>
          <a:p>
            <a:pPr algn="ctr"/>
            <a:r>
              <a:rPr lang="en-US" sz="1400" dirty="0">
                <a:latin typeface="Cambria Math" panose="02040503050406030204" pitchFamily="18" charset="0"/>
                <a:ea typeface="Cambria Math" panose="02040503050406030204" pitchFamily="18" charset="0"/>
              </a:rPr>
              <a:t>Hysteresis in </a:t>
            </a:r>
            <a:r>
              <a:rPr lang="en-US" sz="1400" dirty="0" err="1">
                <a:latin typeface="Cambria Math" panose="02040503050406030204" pitchFamily="18" charset="0"/>
                <a:ea typeface="Cambria Math" panose="02040503050406030204" pitchFamily="18" charset="0"/>
              </a:rPr>
              <a:t>FeFET</a:t>
            </a:r>
            <a:r>
              <a:rPr lang="en-US" sz="1400" dirty="0">
                <a:latin typeface="Cambria Math" panose="02040503050406030204" pitchFamily="18" charset="0"/>
                <a:ea typeface="Cambria Math" panose="02040503050406030204" pitchFamily="18" charset="0"/>
              </a:rPr>
              <a:t> transfer curve [1] </a:t>
            </a:r>
          </a:p>
        </p:txBody>
      </p:sp>
    </p:spTree>
    <p:extLst>
      <p:ext uri="{BB962C8B-B14F-4D97-AF65-F5344CB8AC3E}">
        <p14:creationId xmlns:p14="http://schemas.microsoft.com/office/powerpoint/2010/main" val="105432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4EDEB-9274-3EC0-09DE-9D50291F64A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45D319-3F97-7618-7D1E-45427FC139FA}"/>
              </a:ext>
            </a:extLst>
          </p:cNvPr>
          <p:cNvSpPr/>
          <p:nvPr/>
        </p:nvSpPr>
        <p:spPr>
          <a:xfrm>
            <a:off x="4862844"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5" name="Rectangle 4">
            <a:extLst>
              <a:ext uri="{FF2B5EF4-FFF2-40B4-BE49-F238E27FC236}">
                <a16:creationId xmlns:a16="http://schemas.microsoft.com/office/drawing/2014/main" id="{AE0CD068-EB62-94BF-60A1-55DC8695990B}"/>
              </a:ext>
            </a:extLst>
          </p:cNvPr>
          <p:cNvSpPr/>
          <p:nvPr/>
        </p:nvSpPr>
        <p:spPr>
          <a:xfrm>
            <a:off x="6198160"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7" name="TextBox 6">
            <a:extLst>
              <a:ext uri="{FF2B5EF4-FFF2-40B4-BE49-F238E27FC236}">
                <a16:creationId xmlns:a16="http://schemas.microsoft.com/office/drawing/2014/main" id="{5B4C5B70-BE77-7ADE-BE89-35088D30006E}"/>
              </a:ext>
            </a:extLst>
          </p:cNvPr>
          <p:cNvSpPr txBox="1"/>
          <p:nvPr/>
        </p:nvSpPr>
        <p:spPr>
          <a:xfrm>
            <a:off x="559190" y="1367390"/>
            <a:ext cx="8538941" cy="954107"/>
          </a:xfrm>
          <a:prstGeom prst="rect">
            <a:avLst/>
          </a:prstGeom>
          <a:noFill/>
        </p:spPr>
        <p:txBody>
          <a:bodyPr wrap="none" rtlCol="0">
            <a:spAutoFit/>
          </a:bodyPr>
          <a:lstStyle/>
          <a:p>
            <a:r>
              <a:rPr lang="en-US" sz="2800" dirty="0"/>
              <a:t>Si wafer with ultra thin body and buried oxide (UTBB)</a:t>
            </a:r>
          </a:p>
          <a:p>
            <a:r>
              <a:rPr lang="en-US" sz="2800" dirty="0"/>
              <a:t>After cleaning, padding, Shallow Trench Isolation (STI)</a:t>
            </a:r>
          </a:p>
        </p:txBody>
      </p:sp>
      <p:sp>
        <p:nvSpPr>
          <p:cNvPr id="2" name="Slide Number Placeholder 1">
            <a:extLst>
              <a:ext uri="{FF2B5EF4-FFF2-40B4-BE49-F238E27FC236}">
                <a16:creationId xmlns:a16="http://schemas.microsoft.com/office/drawing/2014/main" id="{3EAE1F5D-8D22-DF0E-9C16-B5A8A614277D}"/>
              </a:ext>
            </a:extLst>
          </p:cNvPr>
          <p:cNvSpPr>
            <a:spLocks noGrp="1"/>
          </p:cNvSpPr>
          <p:nvPr>
            <p:ph type="sldNum" sz="quarter" idx="12"/>
          </p:nvPr>
        </p:nvSpPr>
        <p:spPr/>
        <p:txBody>
          <a:bodyPr/>
          <a:lstStyle/>
          <a:p>
            <a:fld id="{9E792356-BE57-4A31-B815-8090F569365B}" type="slidenum">
              <a:rPr lang="en-US" smtClean="0"/>
              <a:t>5</a:t>
            </a:fld>
            <a:endParaRPr lang="en-US"/>
          </a:p>
        </p:txBody>
      </p:sp>
      <p:sp>
        <p:nvSpPr>
          <p:cNvPr id="3" name="TextBox 2">
            <a:extLst>
              <a:ext uri="{FF2B5EF4-FFF2-40B4-BE49-F238E27FC236}">
                <a16:creationId xmlns:a16="http://schemas.microsoft.com/office/drawing/2014/main" id="{70F9EE2E-C072-5C41-337B-53A1C0D90868}"/>
              </a:ext>
            </a:extLst>
          </p:cNvPr>
          <p:cNvSpPr txBox="1"/>
          <p:nvPr/>
        </p:nvSpPr>
        <p:spPr>
          <a:xfrm>
            <a:off x="380999" y="342900"/>
            <a:ext cx="467332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Fabrication </a:t>
            </a:r>
            <a:r>
              <a:rPr lang="en-US" sz="2000" dirty="0">
                <a:latin typeface="Cambria Math" panose="02040503050406030204" pitchFamily="18" charset="0"/>
                <a:ea typeface="Cambria Math" panose="02040503050406030204" pitchFamily="18" charset="0"/>
              </a:rPr>
              <a:t>[1][2][3][4][Course][+]</a:t>
            </a:r>
            <a:endParaRPr lang="en-US" sz="2800" dirty="0">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a16="http://schemas.microsoft.com/office/drawing/2014/main" id="{F40E470D-E8DB-1558-30E3-5B921013982A}"/>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2" name="Rectangle 11">
            <a:extLst>
              <a:ext uri="{FF2B5EF4-FFF2-40B4-BE49-F238E27FC236}">
                <a16:creationId xmlns:a16="http://schemas.microsoft.com/office/drawing/2014/main" id="{0DD80C11-C120-EC9E-2F02-6F0CDBA11918}"/>
              </a:ext>
            </a:extLst>
          </p:cNvPr>
          <p:cNvSpPr/>
          <p:nvPr/>
        </p:nvSpPr>
        <p:spPr>
          <a:xfrm>
            <a:off x="1548384" y="3429000"/>
            <a:ext cx="9095232"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3" name="Rectangle 12">
            <a:extLst>
              <a:ext uri="{FF2B5EF4-FFF2-40B4-BE49-F238E27FC236}">
                <a16:creationId xmlns:a16="http://schemas.microsoft.com/office/drawing/2014/main" id="{E40B0621-3DA5-9298-B64E-2BE16E9A1343}"/>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Tree>
    <p:extLst>
      <p:ext uri="{BB962C8B-B14F-4D97-AF65-F5344CB8AC3E}">
        <p14:creationId xmlns:p14="http://schemas.microsoft.com/office/powerpoint/2010/main" val="304697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BAB89-B6C2-E57F-09A1-1A5B11BFDC0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9BFFF2A-E0D5-DDDC-647F-E5B2D9A12957}"/>
              </a:ext>
            </a:extLst>
          </p:cNvPr>
          <p:cNvSpPr txBox="1"/>
          <p:nvPr/>
        </p:nvSpPr>
        <p:spPr>
          <a:xfrm>
            <a:off x="559190" y="462914"/>
            <a:ext cx="7892161" cy="954107"/>
          </a:xfrm>
          <a:prstGeom prst="rect">
            <a:avLst/>
          </a:prstGeom>
          <a:noFill/>
        </p:spPr>
        <p:txBody>
          <a:bodyPr wrap="none" rtlCol="0">
            <a:spAutoFit/>
          </a:bodyPr>
          <a:lstStyle/>
          <a:p>
            <a:r>
              <a:rPr lang="en-US" sz="2800" dirty="0"/>
              <a:t>Rapid Thermal Oxidation (RTO) + Nitridation (RTN) </a:t>
            </a:r>
          </a:p>
          <a:p>
            <a:r>
              <a:rPr lang="en-US" sz="2800" dirty="0"/>
              <a:t>⇒  Interfacial layer (IL)</a:t>
            </a:r>
          </a:p>
        </p:txBody>
      </p:sp>
      <p:sp>
        <p:nvSpPr>
          <p:cNvPr id="2" name="Rectangle 1">
            <a:extLst>
              <a:ext uri="{FF2B5EF4-FFF2-40B4-BE49-F238E27FC236}">
                <a16:creationId xmlns:a16="http://schemas.microsoft.com/office/drawing/2014/main" id="{8005D4BE-134D-2F84-7EF7-3B2B64F070B0}"/>
              </a:ext>
            </a:extLst>
          </p:cNvPr>
          <p:cNvSpPr/>
          <p:nvPr/>
        </p:nvSpPr>
        <p:spPr>
          <a:xfrm>
            <a:off x="1548384" y="3303742"/>
            <a:ext cx="9095232" cy="125258"/>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7" name="Rectangle 6">
            <a:extLst>
              <a:ext uri="{FF2B5EF4-FFF2-40B4-BE49-F238E27FC236}">
                <a16:creationId xmlns:a16="http://schemas.microsoft.com/office/drawing/2014/main" id="{08C99433-BD23-93FF-7304-2F38F65EE81B}"/>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grpSp>
        <p:nvGrpSpPr>
          <p:cNvPr id="25" name="Group 24">
            <a:extLst>
              <a:ext uri="{FF2B5EF4-FFF2-40B4-BE49-F238E27FC236}">
                <a16:creationId xmlns:a16="http://schemas.microsoft.com/office/drawing/2014/main" id="{E249E15A-97EF-2315-7462-79B33195E764}"/>
              </a:ext>
            </a:extLst>
          </p:cNvPr>
          <p:cNvGrpSpPr/>
          <p:nvPr/>
        </p:nvGrpSpPr>
        <p:grpSpPr>
          <a:xfrm>
            <a:off x="3917964" y="5675086"/>
            <a:ext cx="4356073" cy="720000"/>
            <a:chOff x="2973084" y="5675086"/>
            <a:chExt cx="4356073" cy="720000"/>
          </a:xfrm>
        </p:grpSpPr>
        <p:sp>
          <p:nvSpPr>
            <p:cNvPr id="19" name="Rectangle 18">
              <a:extLst>
                <a:ext uri="{FF2B5EF4-FFF2-40B4-BE49-F238E27FC236}">
                  <a16:creationId xmlns:a16="http://schemas.microsoft.com/office/drawing/2014/main" id="{E1638679-A3FB-DE9B-F410-E30C7E202455}"/>
                </a:ext>
              </a:extLst>
            </p:cNvPr>
            <p:cNvSpPr/>
            <p:nvPr/>
          </p:nvSpPr>
          <p:spPr>
            <a:xfrm>
              <a:off x="2973084"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21" name="Rectangle 20">
              <a:extLst>
                <a:ext uri="{FF2B5EF4-FFF2-40B4-BE49-F238E27FC236}">
                  <a16:creationId xmlns:a16="http://schemas.microsoft.com/office/drawing/2014/main" id="{5E239142-0D0D-0E0B-C0E3-B545054F27A8}"/>
                </a:ext>
              </a:extLst>
            </p:cNvPr>
            <p:cNvSpPr/>
            <p:nvPr/>
          </p:nvSpPr>
          <p:spPr>
            <a:xfrm>
              <a:off x="4308400"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11" name="Rectangle 10">
              <a:extLst>
                <a:ext uri="{FF2B5EF4-FFF2-40B4-BE49-F238E27FC236}">
                  <a16:creationId xmlns:a16="http://schemas.microsoft.com/office/drawing/2014/main" id="{EA6AE058-10A3-A5D4-B3C3-D635E7C9400E}"/>
                </a:ext>
              </a:extLst>
            </p:cNvPr>
            <p:cNvSpPr/>
            <p:nvPr/>
          </p:nvSpPr>
          <p:spPr>
            <a:xfrm>
              <a:off x="6054713"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15" name="Rectangle 14">
            <a:extLst>
              <a:ext uri="{FF2B5EF4-FFF2-40B4-BE49-F238E27FC236}">
                <a16:creationId xmlns:a16="http://schemas.microsoft.com/office/drawing/2014/main" id="{59186184-BB69-B479-11B3-87F0E1233AC1}"/>
              </a:ext>
            </a:extLst>
          </p:cNvPr>
          <p:cNvSpPr/>
          <p:nvPr/>
        </p:nvSpPr>
        <p:spPr>
          <a:xfrm>
            <a:off x="1548384" y="3429000"/>
            <a:ext cx="9095232"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0" name="Rectangle 19">
            <a:extLst>
              <a:ext uri="{FF2B5EF4-FFF2-40B4-BE49-F238E27FC236}">
                <a16:creationId xmlns:a16="http://schemas.microsoft.com/office/drawing/2014/main" id="{684ABF8B-E6B3-C198-0E49-2EA1320CBC98}"/>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
        <p:nvSpPr>
          <p:cNvPr id="26" name="TextBox 25">
            <a:extLst>
              <a:ext uri="{FF2B5EF4-FFF2-40B4-BE49-F238E27FC236}">
                <a16:creationId xmlns:a16="http://schemas.microsoft.com/office/drawing/2014/main" id="{83A9C3CF-009B-DA71-4D7E-BB24D0F61D6A}"/>
              </a:ext>
            </a:extLst>
          </p:cNvPr>
          <p:cNvSpPr txBox="1"/>
          <p:nvPr/>
        </p:nvSpPr>
        <p:spPr>
          <a:xfrm>
            <a:off x="8891289" y="2201452"/>
            <a:ext cx="2741521" cy="461665"/>
          </a:xfrm>
          <a:prstGeom prst="rect">
            <a:avLst/>
          </a:prstGeom>
          <a:noFill/>
        </p:spPr>
        <p:txBody>
          <a:bodyPr wrap="none" rtlCol="0">
            <a:spAutoFit/>
          </a:bodyPr>
          <a:lstStyle/>
          <a:p>
            <a:pPr algn="r"/>
            <a:r>
              <a:rPr lang="en-US" sz="2400" i="1" dirty="0"/>
              <a:t>! </a:t>
            </a:r>
            <a:r>
              <a:rPr lang="en-US" sz="2400" i="1" u="sng" dirty="0"/>
              <a:t>Gate First</a:t>
            </a:r>
            <a:r>
              <a:rPr lang="en-US" sz="2400" i="1" dirty="0"/>
              <a:t> process</a:t>
            </a:r>
          </a:p>
        </p:txBody>
      </p:sp>
      <p:sp>
        <p:nvSpPr>
          <p:cNvPr id="3" name="Slide Number Placeholder 2">
            <a:extLst>
              <a:ext uri="{FF2B5EF4-FFF2-40B4-BE49-F238E27FC236}">
                <a16:creationId xmlns:a16="http://schemas.microsoft.com/office/drawing/2014/main" id="{E5F0B207-D266-6B21-3DC1-0F0BF1F58884}"/>
              </a:ext>
            </a:extLst>
          </p:cNvPr>
          <p:cNvSpPr>
            <a:spLocks noGrp="1"/>
          </p:cNvSpPr>
          <p:nvPr>
            <p:ph type="sldNum" sz="quarter" idx="12"/>
          </p:nvPr>
        </p:nvSpPr>
        <p:spPr/>
        <p:txBody>
          <a:bodyPr/>
          <a:lstStyle/>
          <a:p>
            <a:fld id="{9E792356-BE57-4A31-B815-8090F569365B}" type="slidenum">
              <a:rPr lang="en-US" smtClean="0"/>
              <a:t>6</a:t>
            </a:fld>
            <a:endParaRPr lang="en-US"/>
          </a:p>
        </p:txBody>
      </p:sp>
      <p:sp>
        <p:nvSpPr>
          <p:cNvPr id="8" name="TextBox 7">
            <a:extLst>
              <a:ext uri="{FF2B5EF4-FFF2-40B4-BE49-F238E27FC236}">
                <a16:creationId xmlns:a16="http://schemas.microsoft.com/office/drawing/2014/main" id="{7343ADDC-8BF9-822D-E115-A1A7427665AD}"/>
              </a:ext>
            </a:extLst>
          </p:cNvPr>
          <p:cNvSpPr txBox="1"/>
          <p:nvPr/>
        </p:nvSpPr>
        <p:spPr>
          <a:xfrm>
            <a:off x="4629098" y="1752016"/>
            <a:ext cx="7003712" cy="461665"/>
          </a:xfrm>
          <a:prstGeom prst="rect">
            <a:avLst/>
          </a:prstGeom>
          <a:noFill/>
        </p:spPr>
        <p:txBody>
          <a:bodyPr wrap="none" rtlCol="0">
            <a:spAutoFit/>
          </a:bodyPr>
          <a:lstStyle/>
          <a:p>
            <a:pPr algn="r"/>
            <a:r>
              <a:rPr lang="en-US" sz="2400" i="1" dirty="0"/>
              <a:t>! </a:t>
            </a:r>
            <a:r>
              <a:rPr lang="en-US" sz="2400" i="1" u="sng" dirty="0"/>
              <a:t>Fully-Depleted</a:t>
            </a:r>
            <a:r>
              <a:rPr lang="en-US" sz="2400" i="1" dirty="0"/>
              <a:t> SOI doesn't require channel doping</a:t>
            </a:r>
          </a:p>
        </p:txBody>
      </p:sp>
    </p:spTree>
    <p:extLst>
      <p:ext uri="{BB962C8B-B14F-4D97-AF65-F5344CB8AC3E}">
        <p14:creationId xmlns:p14="http://schemas.microsoft.com/office/powerpoint/2010/main" val="169356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6214-465C-B795-542E-92A865334F8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FA579CA-0A1D-6580-51CB-E3FC050B4D35}"/>
              </a:ext>
            </a:extLst>
          </p:cNvPr>
          <p:cNvSpPr/>
          <p:nvPr/>
        </p:nvSpPr>
        <p:spPr>
          <a:xfrm>
            <a:off x="1548384" y="2982914"/>
            <a:ext cx="9095232" cy="320828"/>
          </a:xfrm>
          <a:prstGeom prst="rect">
            <a:avLst/>
          </a:prstGeom>
          <a:pattFill prst="pct90">
            <a:fgClr>
              <a:srgbClr val="00B0F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9" name="TextBox 8">
            <a:extLst>
              <a:ext uri="{FF2B5EF4-FFF2-40B4-BE49-F238E27FC236}">
                <a16:creationId xmlns:a16="http://schemas.microsoft.com/office/drawing/2014/main" id="{4D7DCE63-81CC-B56E-77DF-EA68C83F768E}"/>
              </a:ext>
            </a:extLst>
          </p:cNvPr>
          <p:cNvSpPr txBox="1"/>
          <p:nvPr/>
        </p:nvSpPr>
        <p:spPr>
          <a:xfrm>
            <a:off x="559190" y="462914"/>
            <a:ext cx="7975132" cy="954107"/>
          </a:xfrm>
          <a:prstGeom prst="rect">
            <a:avLst/>
          </a:prstGeom>
          <a:noFill/>
        </p:spPr>
        <p:txBody>
          <a:bodyPr wrap="none" rtlCol="0">
            <a:spAutoFit/>
          </a:bodyPr>
          <a:lstStyle/>
          <a:p>
            <a:r>
              <a:rPr lang="en-US" sz="2800" dirty="0"/>
              <a:t>Atomic Layer Deposition (ALD) of </a:t>
            </a:r>
            <a:r>
              <a:rPr lang="en-US" sz="2800" dirty="0" err="1"/>
              <a:t>Si:HfO</a:t>
            </a:r>
            <a:r>
              <a:rPr lang="en-US" sz="2800" dirty="0"/>
              <a:t>₂</a:t>
            </a:r>
          </a:p>
          <a:p>
            <a:r>
              <a:rPr lang="en-US" sz="2800" dirty="0"/>
              <a:t>→ </a:t>
            </a:r>
            <a:r>
              <a:rPr lang="en-US" sz="2800" u="sng" dirty="0"/>
              <a:t>Amorphous</a:t>
            </a:r>
            <a:r>
              <a:rPr lang="en-US" sz="2800" dirty="0"/>
              <a:t>, </a:t>
            </a:r>
            <a:r>
              <a:rPr lang="en-US" sz="2800" u="sng" dirty="0"/>
              <a:t>lightly-doped</a:t>
            </a:r>
            <a:r>
              <a:rPr lang="en-US" sz="2800" dirty="0"/>
              <a:t>, High-K dielectric (HK)</a:t>
            </a:r>
          </a:p>
        </p:txBody>
      </p:sp>
      <p:sp>
        <p:nvSpPr>
          <p:cNvPr id="7" name="Rectangle 6">
            <a:extLst>
              <a:ext uri="{FF2B5EF4-FFF2-40B4-BE49-F238E27FC236}">
                <a16:creationId xmlns:a16="http://schemas.microsoft.com/office/drawing/2014/main" id="{A44D9C7C-2132-071B-C768-C962E0AF3CF6}"/>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grpSp>
        <p:nvGrpSpPr>
          <p:cNvPr id="28" name="Group 27">
            <a:extLst>
              <a:ext uri="{FF2B5EF4-FFF2-40B4-BE49-F238E27FC236}">
                <a16:creationId xmlns:a16="http://schemas.microsoft.com/office/drawing/2014/main" id="{FDFBC37E-49D1-94F5-AAE5-97D7875ED4B6}"/>
              </a:ext>
            </a:extLst>
          </p:cNvPr>
          <p:cNvGrpSpPr/>
          <p:nvPr/>
        </p:nvGrpSpPr>
        <p:grpSpPr>
          <a:xfrm>
            <a:off x="2802564" y="5675086"/>
            <a:ext cx="6586873" cy="720000"/>
            <a:chOff x="1857684" y="5675086"/>
            <a:chExt cx="6586873" cy="720000"/>
          </a:xfrm>
        </p:grpSpPr>
        <p:sp>
          <p:nvSpPr>
            <p:cNvPr id="13" name="Rectangle 12">
              <a:extLst>
                <a:ext uri="{FF2B5EF4-FFF2-40B4-BE49-F238E27FC236}">
                  <a16:creationId xmlns:a16="http://schemas.microsoft.com/office/drawing/2014/main" id="{343785B4-E28A-75B0-6C96-7E41F1FAC685}"/>
                </a:ext>
              </a:extLst>
            </p:cNvPr>
            <p:cNvSpPr/>
            <p:nvPr/>
          </p:nvSpPr>
          <p:spPr>
            <a:xfrm>
              <a:off x="1857684"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14" name="Rectangle 13">
              <a:extLst>
                <a:ext uri="{FF2B5EF4-FFF2-40B4-BE49-F238E27FC236}">
                  <a16:creationId xmlns:a16="http://schemas.microsoft.com/office/drawing/2014/main" id="{C48676A1-4FDB-3B15-9452-AA3BB029BE17}"/>
                </a:ext>
              </a:extLst>
            </p:cNvPr>
            <p:cNvSpPr/>
            <p:nvPr/>
          </p:nvSpPr>
          <p:spPr>
            <a:xfrm>
              <a:off x="3193000"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16" name="Rectangle 15">
              <a:extLst>
                <a:ext uri="{FF2B5EF4-FFF2-40B4-BE49-F238E27FC236}">
                  <a16:creationId xmlns:a16="http://schemas.microsoft.com/office/drawing/2014/main" id="{EB7DE5AD-453B-F464-3FFE-E591379A4C55}"/>
                </a:ext>
              </a:extLst>
            </p:cNvPr>
            <p:cNvSpPr/>
            <p:nvPr/>
          </p:nvSpPr>
          <p:spPr>
            <a:xfrm>
              <a:off x="6829073"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17" name="Rectangle 16">
              <a:extLst>
                <a:ext uri="{FF2B5EF4-FFF2-40B4-BE49-F238E27FC236}">
                  <a16:creationId xmlns:a16="http://schemas.microsoft.com/office/drawing/2014/main" id="{E561111A-EA3E-488C-6160-2EC66629A116}"/>
                </a:ext>
              </a:extLst>
            </p:cNvPr>
            <p:cNvSpPr/>
            <p:nvPr/>
          </p:nvSpPr>
          <p:spPr>
            <a:xfrm>
              <a:off x="4939313"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20" name="Rectangle 19">
            <a:extLst>
              <a:ext uri="{FF2B5EF4-FFF2-40B4-BE49-F238E27FC236}">
                <a16:creationId xmlns:a16="http://schemas.microsoft.com/office/drawing/2014/main" id="{28BCBDEE-439E-7961-5A2B-E8B0EFE5EE4F}"/>
              </a:ext>
            </a:extLst>
          </p:cNvPr>
          <p:cNvSpPr/>
          <p:nvPr/>
        </p:nvSpPr>
        <p:spPr>
          <a:xfrm>
            <a:off x="1548384" y="3303742"/>
            <a:ext cx="9095232" cy="125258"/>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5" name="Rectangle 24">
            <a:extLst>
              <a:ext uri="{FF2B5EF4-FFF2-40B4-BE49-F238E27FC236}">
                <a16:creationId xmlns:a16="http://schemas.microsoft.com/office/drawing/2014/main" id="{091249C5-8BD8-DB5A-760F-C64AD9B2F96E}"/>
              </a:ext>
            </a:extLst>
          </p:cNvPr>
          <p:cNvSpPr/>
          <p:nvPr/>
        </p:nvSpPr>
        <p:spPr>
          <a:xfrm>
            <a:off x="1548384" y="3429000"/>
            <a:ext cx="9095232"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7" name="Rectangle 26">
            <a:extLst>
              <a:ext uri="{FF2B5EF4-FFF2-40B4-BE49-F238E27FC236}">
                <a16:creationId xmlns:a16="http://schemas.microsoft.com/office/drawing/2014/main" id="{817EC020-BE95-F77D-8CB9-172929111ADB}"/>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
        <p:nvSpPr>
          <p:cNvPr id="29" name="TextBox 28">
            <a:extLst>
              <a:ext uri="{FF2B5EF4-FFF2-40B4-BE49-F238E27FC236}">
                <a16:creationId xmlns:a16="http://schemas.microsoft.com/office/drawing/2014/main" id="{50AC4D40-A4D5-C851-0545-BFDE13A43062}"/>
              </a:ext>
            </a:extLst>
          </p:cNvPr>
          <p:cNvSpPr txBox="1"/>
          <p:nvPr/>
        </p:nvSpPr>
        <p:spPr>
          <a:xfrm>
            <a:off x="5013882" y="1887741"/>
            <a:ext cx="6618928" cy="461665"/>
          </a:xfrm>
          <a:prstGeom prst="rect">
            <a:avLst/>
          </a:prstGeom>
          <a:noFill/>
        </p:spPr>
        <p:txBody>
          <a:bodyPr wrap="none" rtlCol="0">
            <a:spAutoFit/>
          </a:bodyPr>
          <a:lstStyle/>
          <a:p>
            <a:pPr algn="r"/>
            <a:r>
              <a:rPr lang="en-US" sz="2400" i="1" dirty="0"/>
              <a:t>! Additional </a:t>
            </a:r>
            <a:r>
              <a:rPr lang="en-US" sz="2400" i="1" u="sng" dirty="0"/>
              <a:t>masks</a:t>
            </a:r>
            <a:r>
              <a:rPr lang="en-US" sz="2400" i="1" dirty="0"/>
              <a:t> to </a:t>
            </a:r>
            <a:r>
              <a:rPr lang="en-US" sz="2400" i="1" u="sng" dirty="0"/>
              <a:t>select</a:t>
            </a:r>
            <a:r>
              <a:rPr lang="en-US" sz="2400" i="1" dirty="0"/>
              <a:t> </a:t>
            </a:r>
            <a:r>
              <a:rPr lang="en-US" sz="2400" i="1" dirty="0" err="1"/>
              <a:t>FeFETs</a:t>
            </a:r>
            <a:r>
              <a:rPr lang="en-US" sz="2400" i="1" dirty="0"/>
              <a:t> vs logic FETs </a:t>
            </a:r>
          </a:p>
        </p:txBody>
      </p:sp>
      <p:sp>
        <p:nvSpPr>
          <p:cNvPr id="2" name="Slide Number Placeholder 1">
            <a:extLst>
              <a:ext uri="{FF2B5EF4-FFF2-40B4-BE49-F238E27FC236}">
                <a16:creationId xmlns:a16="http://schemas.microsoft.com/office/drawing/2014/main" id="{EDC7C9A7-EC13-F63A-3F1B-1085B6D7F4A0}"/>
              </a:ext>
            </a:extLst>
          </p:cNvPr>
          <p:cNvSpPr>
            <a:spLocks noGrp="1"/>
          </p:cNvSpPr>
          <p:nvPr>
            <p:ph type="sldNum" sz="quarter" idx="12"/>
          </p:nvPr>
        </p:nvSpPr>
        <p:spPr/>
        <p:txBody>
          <a:bodyPr/>
          <a:lstStyle/>
          <a:p>
            <a:fld id="{9E792356-BE57-4A31-B815-8090F569365B}" type="slidenum">
              <a:rPr lang="en-US" smtClean="0"/>
              <a:t>7</a:t>
            </a:fld>
            <a:endParaRPr lang="en-US"/>
          </a:p>
        </p:txBody>
      </p:sp>
    </p:spTree>
    <p:extLst>
      <p:ext uri="{BB962C8B-B14F-4D97-AF65-F5344CB8AC3E}">
        <p14:creationId xmlns:p14="http://schemas.microsoft.com/office/powerpoint/2010/main" val="338953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214E-B4D3-2525-C2EF-EC4CBB3C391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9AE3A6E-0040-C454-F089-8B132D86E6B4}"/>
              </a:ext>
            </a:extLst>
          </p:cNvPr>
          <p:cNvSpPr txBox="1"/>
          <p:nvPr/>
        </p:nvSpPr>
        <p:spPr>
          <a:xfrm>
            <a:off x="559190" y="462914"/>
            <a:ext cx="7038594" cy="954107"/>
          </a:xfrm>
          <a:prstGeom prst="rect">
            <a:avLst/>
          </a:prstGeom>
          <a:noFill/>
        </p:spPr>
        <p:txBody>
          <a:bodyPr wrap="none" rtlCol="0">
            <a:spAutoFit/>
          </a:bodyPr>
          <a:lstStyle/>
          <a:p>
            <a:r>
              <a:rPr lang="en-US" sz="2800" dirty="0"/>
              <a:t>ALD / Physical Vapor Deposition (PVD) of </a:t>
            </a:r>
            <a:r>
              <a:rPr lang="en-US" sz="2800" dirty="0" err="1"/>
              <a:t>TiN</a:t>
            </a:r>
            <a:endParaRPr lang="en-US" sz="2800" dirty="0"/>
          </a:p>
          <a:p>
            <a:r>
              <a:rPr lang="en-US" sz="2800" dirty="0"/>
              <a:t>⇒ Metal gate</a:t>
            </a:r>
          </a:p>
        </p:txBody>
      </p:sp>
      <p:sp>
        <p:nvSpPr>
          <p:cNvPr id="2" name="Rectangle 1">
            <a:extLst>
              <a:ext uri="{FF2B5EF4-FFF2-40B4-BE49-F238E27FC236}">
                <a16:creationId xmlns:a16="http://schemas.microsoft.com/office/drawing/2014/main" id="{2B8162B1-8AAB-A396-1DE8-59D4B81A1982}"/>
              </a:ext>
            </a:extLst>
          </p:cNvPr>
          <p:cNvSpPr/>
          <p:nvPr/>
        </p:nvSpPr>
        <p:spPr>
          <a:xfrm>
            <a:off x="1548384" y="2668970"/>
            <a:ext cx="9095232"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grpSp>
        <p:nvGrpSpPr>
          <p:cNvPr id="24" name="Group 23">
            <a:extLst>
              <a:ext uri="{FF2B5EF4-FFF2-40B4-BE49-F238E27FC236}">
                <a16:creationId xmlns:a16="http://schemas.microsoft.com/office/drawing/2014/main" id="{5AF82D03-5AAA-AB4D-0D51-D87EA40719FB}"/>
              </a:ext>
            </a:extLst>
          </p:cNvPr>
          <p:cNvGrpSpPr/>
          <p:nvPr/>
        </p:nvGrpSpPr>
        <p:grpSpPr>
          <a:xfrm>
            <a:off x="2000309" y="5675086"/>
            <a:ext cx="8191383" cy="720000"/>
            <a:chOff x="1055429" y="5675086"/>
            <a:chExt cx="8191383" cy="720000"/>
          </a:xfrm>
        </p:grpSpPr>
        <p:sp>
          <p:nvSpPr>
            <p:cNvPr id="13" name="Rectangle 12">
              <a:extLst>
                <a:ext uri="{FF2B5EF4-FFF2-40B4-BE49-F238E27FC236}">
                  <a16:creationId xmlns:a16="http://schemas.microsoft.com/office/drawing/2014/main" id="{A8C5E98C-0A7E-EE2F-BA11-A39A1DA38EEB}"/>
                </a:ext>
              </a:extLst>
            </p:cNvPr>
            <p:cNvSpPr/>
            <p:nvPr/>
          </p:nvSpPr>
          <p:spPr>
            <a:xfrm>
              <a:off x="1055429"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14" name="Rectangle 13">
              <a:extLst>
                <a:ext uri="{FF2B5EF4-FFF2-40B4-BE49-F238E27FC236}">
                  <a16:creationId xmlns:a16="http://schemas.microsoft.com/office/drawing/2014/main" id="{CDC29BE4-76C4-A36A-4FCB-A3BFE257E1AD}"/>
                </a:ext>
              </a:extLst>
            </p:cNvPr>
            <p:cNvSpPr/>
            <p:nvPr/>
          </p:nvSpPr>
          <p:spPr>
            <a:xfrm>
              <a:off x="2390745"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16" name="Rectangle 15">
              <a:extLst>
                <a:ext uri="{FF2B5EF4-FFF2-40B4-BE49-F238E27FC236}">
                  <a16:creationId xmlns:a16="http://schemas.microsoft.com/office/drawing/2014/main" id="{43D451EA-584D-D6A7-EC9B-1EEBADCAAA83}"/>
                </a:ext>
              </a:extLst>
            </p:cNvPr>
            <p:cNvSpPr/>
            <p:nvPr/>
          </p:nvSpPr>
          <p:spPr>
            <a:xfrm>
              <a:off x="602681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17" name="Rectangle 16">
              <a:extLst>
                <a:ext uri="{FF2B5EF4-FFF2-40B4-BE49-F238E27FC236}">
                  <a16:creationId xmlns:a16="http://schemas.microsoft.com/office/drawing/2014/main" id="{9CB1893A-8087-F365-5D0B-F90E384222AA}"/>
                </a:ext>
              </a:extLst>
            </p:cNvPr>
            <p:cNvSpPr/>
            <p:nvPr/>
          </p:nvSpPr>
          <p:spPr>
            <a:xfrm>
              <a:off x="4137058"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5" name="Rectangle 4">
              <a:extLst>
                <a:ext uri="{FF2B5EF4-FFF2-40B4-BE49-F238E27FC236}">
                  <a16:creationId xmlns:a16="http://schemas.microsoft.com/office/drawing/2014/main" id="{0CBE57E8-A6B9-7CAA-0D5F-9EA83110963F}"/>
                </a:ext>
              </a:extLst>
            </p:cNvPr>
            <p:cNvSpPr/>
            <p:nvPr/>
          </p:nvSpPr>
          <p:spPr>
            <a:xfrm>
              <a:off x="8257618"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3" name="Slide Number Placeholder 2">
            <a:extLst>
              <a:ext uri="{FF2B5EF4-FFF2-40B4-BE49-F238E27FC236}">
                <a16:creationId xmlns:a16="http://schemas.microsoft.com/office/drawing/2014/main" id="{2779EC87-FA06-772F-E25A-10752A906C05}"/>
              </a:ext>
            </a:extLst>
          </p:cNvPr>
          <p:cNvSpPr>
            <a:spLocks noGrp="1"/>
          </p:cNvSpPr>
          <p:nvPr>
            <p:ph type="sldNum" sz="quarter" idx="12"/>
          </p:nvPr>
        </p:nvSpPr>
        <p:spPr/>
        <p:txBody>
          <a:bodyPr/>
          <a:lstStyle/>
          <a:p>
            <a:fld id="{9E792356-BE57-4A31-B815-8090F569365B}" type="slidenum">
              <a:rPr lang="en-US" smtClean="0"/>
              <a:t>8</a:t>
            </a:fld>
            <a:endParaRPr lang="en-US"/>
          </a:p>
        </p:txBody>
      </p:sp>
      <p:sp>
        <p:nvSpPr>
          <p:cNvPr id="6" name="Rectangle 5">
            <a:extLst>
              <a:ext uri="{FF2B5EF4-FFF2-40B4-BE49-F238E27FC236}">
                <a16:creationId xmlns:a16="http://schemas.microsoft.com/office/drawing/2014/main" id="{25243D23-1A1E-26D6-150E-803416C587DA}"/>
              </a:ext>
            </a:extLst>
          </p:cNvPr>
          <p:cNvSpPr/>
          <p:nvPr/>
        </p:nvSpPr>
        <p:spPr>
          <a:xfrm>
            <a:off x="1548384" y="2982914"/>
            <a:ext cx="9095232" cy="320828"/>
          </a:xfrm>
          <a:prstGeom prst="rect">
            <a:avLst/>
          </a:prstGeom>
          <a:pattFill prst="pct90">
            <a:fgClr>
              <a:srgbClr val="00B0F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JetBrains Mono" panose="02000009000000000000" pitchFamily="49" charset="0"/>
              </a:rPr>
              <a:t>HK</a:t>
            </a: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8" name="Rectangle 7">
            <a:extLst>
              <a:ext uri="{FF2B5EF4-FFF2-40B4-BE49-F238E27FC236}">
                <a16:creationId xmlns:a16="http://schemas.microsoft.com/office/drawing/2014/main" id="{9FE7A4F0-B159-AB2B-1959-E1C73EF3C81D}"/>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0" name="Rectangle 9">
            <a:extLst>
              <a:ext uri="{FF2B5EF4-FFF2-40B4-BE49-F238E27FC236}">
                <a16:creationId xmlns:a16="http://schemas.microsoft.com/office/drawing/2014/main" id="{648AC980-5483-859D-012D-AF34A88D1771}"/>
              </a:ext>
            </a:extLst>
          </p:cNvPr>
          <p:cNvSpPr/>
          <p:nvPr/>
        </p:nvSpPr>
        <p:spPr>
          <a:xfrm>
            <a:off x="1548384" y="3303742"/>
            <a:ext cx="9095232" cy="125258"/>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1" name="Rectangle 10">
            <a:extLst>
              <a:ext uri="{FF2B5EF4-FFF2-40B4-BE49-F238E27FC236}">
                <a16:creationId xmlns:a16="http://schemas.microsoft.com/office/drawing/2014/main" id="{707D1C99-5029-C303-43F7-B4875EE67352}"/>
              </a:ext>
            </a:extLst>
          </p:cNvPr>
          <p:cNvSpPr/>
          <p:nvPr/>
        </p:nvSpPr>
        <p:spPr>
          <a:xfrm>
            <a:off x="1548384" y="3429000"/>
            <a:ext cx="9095232"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12" name="Rectangle 11">
            <a:extLst>
              <a:ext uri="{FF2B5EF4-FFF2-40B4-BE49-F238E27FC236}">
                <a16:creationId xmlns:a16="http://schemas.microsoft.com/office/drawing/2014/main" id="{30B9C756-562C-FB4F-5BD5-54DF09DF6E43}"/>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Tree>
    <p:extLst>
      <p:ext uri="{BB962C8B-B14F-4D97-AF65-F5344CB8AC3E}">
        <p14:creationId xmlns:p14="http://schemas.microsoft.com/office/powerpoint/2010/main" val="81896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0A77-1726-EE23-7DF5-4D2E680DD4B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F5AA711-64D4-5ACD-73A4-F5A0E29292B2}"/>
              </a:ext>
            </a:extLst>
          </p:cNvPr>
          <p:cNvSpPr txBox="1"/>
          <p:nvPr/>
        </p:nvSpPr>
        <p:spPr>
          <a:xfrm>
            <a:off x="559190" y="462914"/>
            <a:ext cx="10899138" cy="954107"/>
          </a:xfrm>
          <a:prstGeom prst="rect">
            <a:avLst/>
          </a:prstGeom>
          <a:noFill/>
        </p:spPr>
        <p:txBody>
          <a:bodyPr wrap="none" rtlCol="0">
            <a:spAutoFit/>
          </a:bodyPr>
          <a:lstStyle/>
          <a:p>
            <a:r>
              <a:rPr lang="en-US" sz="2800" dirty="0"/>
              <a:t>Rapid Thermal Annealing (RTA) → Encapsulated </a:t>
            </a:r>
            <a:r>
              <a:rPr lang="en-US" sz="2800" dirty="0" err="1"/>
              <a:t>Si:HfO</a:t>
            </a:r>
            <a:r>
              <a:rPr lang="en-US" sz="2800" dirty="0"/>
              <a:t>₂ Crystallization</a:t>
            </a:r>
          </a:p>
          <a:p>
            <a:r>
              <a:rPr lang="en-US" sz="2800" dirty="0"/>
              <a:t>⇒ Ferroelectric HK</a:t>
            </a:r>
          </a:p>
        </p:txBody>
      </p:sp>
      <p:grpSp>
        <p:nvGrpSpPr>
          <p:cNvPr id="22" name="Group 21">
            <a:extLst>
              <a:ext uri="{FF2B5EF4-FFF2-40B4-BE49-F238E27FC236}">
                <a16:creationId xmlns:a16="http://schemas.microsoft.com/office/drawing/2014/main" id="{75282786-6C98-8EE1-9C33-4AE31D19846A}"/>
              </a:ext>
            </a:extLst>
          </p:cNvPr>
          <p:cNvGrpSpPr/>
          <p:nvPr/>
        </p:nvGrpSpPr>
        <p:grpSpPr>
          <a:xfrm>
            <a:off x="2000309" y="5675086"/>
            <a:ext cx="8191383" cy="720000"/>
            <a:chOff x="1055429" y="5675086"/>
            <a:chExt cx="8191383" cy="720000"/>
          </a:xfrm>
        </p:grpSpPr>
        <p:sp>
          <p:nvSpPr>
            <p:cNvPr id="13" name="Rectangle 12">
              <a:extLst>
                <a:ext uri="{FF2B5EF4-FFF2-40B4-BE49-F238E27FC236}">
                  <a16:creationId xmlns:a16="http://schemas.microsoft.com/office/drawing/2014/main" id="{9CF8D759-2A05-EA91-379B-49E0A692C554}"/>
                </a:ext>
              </a:extLst>
            </p:cNvPr>
            <p:cNvSpPr/>
            <p:nvPr/>
          </p:nvSpPr>
          <p:spPr>
            <a:xfrm>
              <a:off x="1055429" y="5675086"/>
              <a:ext cx="720000" cy="720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cs typeface="JetBrains Mono" panose="02000009000000000000" pitchFamily="49" charset="0"/>
                </a:rPr>
                <a:t>Si</a:t>
              </a:r>
            </a:p>
          </p:txBody>
        </p:sp>
        <p:sp>
          <p:nvSpPr>
            <p:cNvPr id="14" name="Rectangle 13">
              <a:extLst>
                <a:ext uri="{FF2B5EF4-FFF2-40B4-BE49-F238E27FC236}">
                  <a16:creationId xmlns:a16="http://schemas.microsoft.com/office/drawing/2014/main" id="{0AFBFE2F-AB9F-AF85-0E62-8F68D41A8126}"/>
                </a:ext>
              </a:extLst>
            </p:cNvPr>
            <p:cNvSpPr/>
            <p:nvPr/>
          </p:nvSpPr>
          <p:spPr>
            <a:xfrm>
              <a:off x="2390745" y="5675086"/>
              <a:ext cx="1130997" cy="72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a:t>
              </a:r>
              <a:r>
                <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16" name="Rectangle 15">
              <a:extLst>
                <a:ext uri="{FF2B5EF4-FFF2-40B4-BE49-F238E27FC236}">
                  <a16:creationId xmlns:a16="http://schemas.microsoft.com/office/drawing/2014/main" id="{7B522E76-7C0F-BEE7-E032-E7285D140327}"/>
                </a:ext>
              </a:extLst>
            </p:cNvPr>
            <p:cNvSpPr/>
            <p:nvPr/>
          </p:nvSpPr>
          <p:spPr>
            <a:xfrm>
              <a:off x="6026818" y="5675086"/>
              <a:ext cx="1615484"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Si:HfO</a:t>
              </a:r>
              <a:r>
                <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rPr>
                <a:t>₂</a:t>
              </a:r>
            </a:p>
          </p:txBody>
        </p:sp>
        <p:sp>
          <p:nvSpPr>
            <p:cNvPr id="17" name="Rectangle 16">
              <a:extLst>
                <a:ext uri="{FF2B5EF4-FFF2-40B4-BE49-F238E27FC236}">
                  <a16:creationId xmlns:a16="http://schemas.microsoft.com/office/drawing/2014/main" id="{FC301417-D7E8-73D6-1227-9D1D8481BC04}"/>
                </a:ext>
              </a:extLst>
            </p:cNvPr>
            <p:cNvSpPr/>
            <p:nvPr/>
          </p:nvSpPr>
          <p:spPr>
            <a:xfrm>
              <a:off x="4137058" y="5675086"/>
              <a:ext cx="1274444" cy="720000"/>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Math" panose="02040503050406030204" pitchFamily="18" charset="0"/>
                  <a:ea typeface="Cambria Math" panose="02040503050406030204" pitchFamily="18" charset="0"/>
                  <a:cs typeface="JetBrains Mono" panose="02000009000000000000" pitchFamily="49" charset="0"/>
                </a:rPr>
                <a:t>SiON</a:t>
              </a:r>
              <a:endParaRPr lang="en-US" sz="32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5" name="Rectangle 4">
              <a:extLst>
                <a:ext uri="{FF2B5EF4-FFF2-40B4-BE49-F238E27FC236}">
                  <a16:creationId xmlns:a16="http://schemas.microsoft.com/office/drawing/2014/main" id="{5F610978-71EA-F6C8-96D4-F537E7DCA258}"/>
                </a:ext>
              </a:extLst>
            </p:cNvPr>
            <p:cNvSpPr/>
            <p:nvPr/>
          </p:nvSpPr>
          <p:spPr>
            <a:xfrm>
              <a:off x="8257618" y="5675086"/>
              <a:ext cx="989194" cy="72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Math" panose="02040503050406030204" pitchFamily="18" charset="0"/>
                  <a:ea typeface="Cambria Math" panose="02040503050406030204" pitchFamily="18" charset="0"/>
                  <a:cs typeface="JetBrains Mono" panose="02000009000000000000" pitchFamily="49" charset="0"/>
                </a:rPr>
                <a:t>TiN</a:t>
              </a:r>
              <a:endParaRPr lang="en-US" sz="3200" dirty="0">
                <a:solidFill>
                  <a:schemeClr val="bg1"/>
                </a:solidFill>
                <a:latin typeface="Cambria Math" panose="02040503050406030204" pitchFamily="18" charset="0"/>
                <a:ea typeface="Cambria Math" panose="02040503050406030204" pitchFamily="18" charset="0"/>
                <a:cs typeface="JetBrains Mono" panose="02000009000000000000" pitchFamily="49" charset="0"/>
              </a:endParaRPr>
            </a:p>
          </p:txBody>
        </p:sp>
      </p:grpSp>
      <p:sp>
        <p:nvSpPr>
          <p:cNvPr id="3" name="Slide Number Placeholder 2">
            <a:extLst>
              <a:ext uri="{FF2B5EF4-FFF2-40B4-BE49-F238E27FC236}">
                <a16:creationId xmlns:a16="http://schemas.microsoft.com/office/drawing/2014/main" id="{C4DDC73F-7987-9380-D9CA-F1FA43917299}"/>
              </a:ext>
            </a:extLst>
          </p:cNvPr>
          <p:cNvSpPr>
            <a:spLocks noGrp="1"/>
          </p:cNvSpPr>
          <p:nvPr>
            <p:ph type="sldNum" sz="quarter" idx="12"/>
          </p:nvPr>
        </p:nvSpPr>
        <p:spPr/>
        <p:txBody>
          <a:bodyPr/>
          <a:lstStyle/>
          <a:p>
            <a:fld id="{9E792356-BE57-4A31-B815-8090F569365B}" type="slidenum">
              <a:rPr lang="en-US" smtClean="0"/>
              <a:t>9</a:t>
            </a:fld>
            <a:endParaRPr lang="en-US"/>
          </a:p>
        </p:txBody>
      </p:sp>
      <p:sp>
        <p:nvSpPr>
          <p:cNvPr id="24" name="Rectangle 23">
            <a:extLst>
              <a:ext uri="{FF2B5EF4-FFF2-40B4-BE49-F238E27FC236}">
                <a16:creationId xmlns:a16="http://schemas.microsoft.com/office/drawing/2014/main" id="{D8C84DA0-9B36-9475-D6E1-CE7B49804521}"/>
              </a:ext>
            </a:extLst>
          </p:cNvPr>
          <p:cNvSpPr/>
          <p:nvPr/>
        </p:nvSpPr>
        <p:spPr>
          <a:xfrm>
            <a:off x="1548384" y="2668970"/>
            <a:ext cx="9095232" cy="3173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Math" panose="02040503050406030204" pitchFamily="18" charset="0"/>
                <a:ea typeface="Cambria Math" panose="02040503050406030204" pitchFamily="18" charset="0"/>
                <a:cs typeface="JetBrains Mono" panose="02000009000000000000" pitchFamily="49" charset="0"/>
              </a:rPr>
              <a:t>MG</a:t>
            </a:r>
          </a:p>
        </p:txBody>
      </p:sp>
      <p:sp>
        <p:nvSpPr>
          <p:cNvPr id="25" name="Rectangle 24">
            <a:extLst>
              <a:ext uri="{FF2B5EF4-FFF2-40B4-BE49-F238E27FC236}">
                <a16:creationId xmlns:a16="http://schemas.microsoft.com/office/drawing/2014/main" id="{31265725-E4C4-6707-281A-73A18F713AD2}"/>
              </a:ext>
            </a:extLst>
          </p:cNvPr>
          <p:cNvSpPr/>
          <p:nvPr/>
        </p:nvSpPr>
        <p:spPr>
          <a:xfrm>
            <a:off x="1548384" y="2982914"/>
            <a:ext cx="9095232" cy="320828"/>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prstClr val="white"/>
                </a:solidFill>
                <a:latin typeface="Cambria Math" panose="02040503050406030204" pitchFamily="18" charset="0"/>
                <a:ea typeface="Cambria Math" panose="02040503050406030204" pitchFamily="18" charset="0"/>
                <a:cs typeface="JetBrains Mono" panose="02000009000000000000" pitchFamily="49" charset="0"/>
              </a:rPr>
              <a:t>Ferro-HK</a:t>
            </a:r>
            <a:endParaRPr lang="en-US" sz="2000" dirty="0">
              <a:solidFill>
                <a:prstClr val="white"/>
              </a:solidFill>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6" name="Rectangle 25">
            <a:extLst>
              <a:ext uri="{FF2B5EF4-FFF2-40B4-BE49-F238E27FC236}">
                <a16:creationId xmlns:a16="http://schemas.microsoft.com/office/drawing/2014/main" id="{2AC8E43E-B2F0-EBCA-8986-F09129A8E65A}"/>
              </a:ext>
            </a:extLst>
          </p:cNvPr>
          <p:cNvSpPr/>
          <p:nvPr/>
        </p:nvSpPr>
        <p:spPr>
          <a:xfrm>
            <a:off x="1548384" y="4274664"/>
            <a:ext cx="9095232" cy="95433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7" name="Rectangle 26">
            <a:extLst>
              <a:ext uri="{FF2B5EF4-FFF2-40B4-BE49-F238E27FC236}">
                <a16:creationId xmlns:a16="http://schemas.microsoft.com/office/drawing/2014/main" id="{225E0512-8B80-56E2-5FA7-08D7D47580C7}"/>
              </a:ext>
            </a:extLst>
          </p:cNvPr>
          <p:cNvSpPr/>
          <p:nvPr/>
        </p:nvSpPr>
        <p:spPr>
          <a:xfrm>
            <a:off x="1548384" y="3303742"/>
            <a:ext cx="9095232" cy="125258"/>
          </a:xfrm>
          <a:prstGeom prst="rect">
            <a:avLst/>
          </a:prstGeom>
          <a:pattFill prst="wdUpDiag">
            <a:fgClr>
              <a:srgbClr val="92D050"/>
            </a:fgClr>
            <a:bgClr>
              <a:srgbClr val="FFC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8" name="Rectangle 27">
            <a:extLst>
              <a:ext uri="{FF2B5EF4-FFF2-40B4-BE49-F238E27FC236}">
                <a16:creationId xmlns:a16="http://schemas.microsoft.com/office/drawing/2014/main" id="{9C3FA372-E14A-E32C-3416-A20744B13B0A}"/>
              </a:ext>
            </a:extLst>
          </p:cNvPr>
          <p:cNvSpPr/>
          <p:nvPr/>
        </p:nvSpPr>
        <p:spPr>
          <a:xfrm>
            <a:off x="1548384" y="3429000"/>
            <a:ext cx="9095232" cy="2970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Cambria Math" panose="02040503050406030204" pitchFamily="18" charset="0"/>
              <a:ea typeface="Cambria Math" panose="02040503050406030204" pitchFamily="18" charset="0"/>
              <a:cs typeface="JetBrains Mono" panose="02000009000000000000" pitchFamily="49" charset="0"/>
            </a:endParaRPr>
          </a:p>
        </p:txBody>
      </p:sp>
      <p:sp>
        <p:nvSpPr>
          <p:cNvPr id="29" name="Rectangle 28">
            <a:extLst>
              <a:ext uri="{FF2B5EF4-FFF2-40B4-BE49-F238E27FC236}">
                <a16:creationId xmlns:a16="http://schemas.microsoft.com/office/drawing/2014/main" id="{C4511402-92B0-AD85-50BD-CEBB98D6A2DD}"/>
              </a:ext>
            </a:extLst>
          </p:cNvPr>
          <p:cNvSpPr/>
          <p:nvPr/>
        </p:nvSpPr>
        <p:spPr>
          <a:xfrm>
            <a:off x="1548384" y="3726024"/>
            <a:ext cx="9095232" cy="54864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cs typeface="JetBrains Mono" panose="02000009000000000000" pitchFamily="49" charset="0"/>
              </a:rPr>
              <a:t>BOX</a:t>
            </a:r>
          </a:p>
        </p:txBody>
      </p:sp>
    </p:spTree>
    <p:extLst>
      <p:ext uri="{BB962C8B-B14F-4D97-AF65-F5344CB8AC3E}">
        <p14:creationId xmlns:p14="http://schemas.microsoft.com/office/powerpoint/2010/main" val="1014175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2396</TotalTime>
  <Words>2174</Words>
  <Application>Microsoft Office PowerPoint</Application>
  <PresentationFormat>Widescreen</PresentationFormat>
  <Paragraphs>375</Paragraphs>
  <Slides>25</Slides>
  <Notes>22</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Khalil Ouali</dc:creator>
  <cp:lastModifiedBy>Khalil Ouali</cp:lastModifiedBy>
  <cp:revision>51</cp:revision>
  <dcterms:created xsi:type="dcterms:W3CDTF">2026-01-02T21:01:02Z</dcterms:created>
  <dcterms:modified xsi:type="dcterms:W3CDTF">2026-01-20T21:42:17Z</dcterms:modified>
</cp:coreProperties>
</file>