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8"/>
  </p:notesMasterIdLst>
  <p:sldIdLst>
    <p:sldId id="393" r:id="rId2"/>
    <p:sldId id="471" r:id="rId3"/>
    <p:sldId id="394" r:id="rId4"/>
    <p:sldId id="395" r:id="rId5"/>
    <p:sldId id="396" r:id="rId6"/>
    <p:sldId id="397" r:id="rId7"/>
    <p:sldId id="398" r:id="rId8"/>
    <p:sldId id="399" r:id="rId9"/>
    <p:sldId id="400" r:id="rId10"/>
    <p:sldId id="402" r:id="rId11"/>
    <p:sldId id="392" r:id="rId12"/>
    <p:sldId id="378" r:id="rId13"/>
    <p:sldId id="384" r:id="rId14"/>
    <p:sldId id="479" r:id="rId15"/>
    <p:sldId id="383" r:id="rId16"/>
    <p:sldId id="478" r:id="rId17"/>
    <p:sldId id="390" r:id="rId18"/>
    <p:sldId id="481" r:id="rId19"/>
    <p:sldId id="480" r:id="rId20"/>
    <p:sldId id="374" r:id="rId21"/>
    <p:sldId id="375" r:id="rId22"/>
    <p:sldId id="410" r:id="rId23"/>
    <p:sldId id="487" r:id="rId24"/>
    <p:sldId id="488" r:id="rId25"/>
    <p:sldId id="489" r:id="rId26"/>
    <p:sldId id="372" r:id="rId27"/>
    <p:sldId id="444" r:id="rId28"/>
    <p:sldId id="449" r:id="rId29"/>
    <p:sldId id="453" r:id="rId30"/>
    <p:sldId id="455" r:id="rId31"/>
    <p:sldId id="354" r:id="rId32"/>
    <p:sldId id="355" r:id="rId33"/>
    <p:sldId id="361" r:id="rId34"/>
    <p:sldId id="362" r:id="rId35"/>
    <p:sldId id="359" r:id="rId36"/>
    <p:sldId id="358" r:id="rId37"/>
    <p:sldId id="363" r:id="rId38"/>
    <p:sldId id="403" r:id="rId39"/>
    <p:sldId id="364" r:id="rId40"/>
    <p:sldId id="341" r:id="rId41"/>
    <p:sldId id="348" r:id="rId42"/>
    <p:sldId id="349" r:id="rId43"/>
    <p:sldId id="350" r:id="rId44"/>
    <p:sldId id="404" r:id="rId45"/>
    <p:sldId id="330" r:id="rId46"/>
    <p:sldId id="332" r:id="rId47"/>
    <p:sldId id="335" r:id="rId48"/>
    <p:sldId id="339" r:id="rId49"/>
    <p:sldId id="336" r:id="rId50"/>
    <p:sldId id="405" r:id="rId51"/>
    <p:sldId id="314" r:id="rId52"/>
    <p:sldId id="317" r:id="rId53"/>
    <p:sldId id="322" r:id="rId54"/>
    <p:sldId id="406" r:id="rId55"/>
    <p:sldId id="490" r:id="rId56"/>
    <p:sldId id="491" r:id="rId57"/>
    <p:sldId id="492" r:id="rId58"/>
    <p:sldId id="494" r:id="rId59"/>
    <p:sldId id="495" r:id="rId60"/>
    <p:sldId id="496" r:id="rId61"/>
    <p:sldId id="407" r:id="rId62"/>
    <p:sldId id="456" r:id="rId63"/>
    <p:sldId id="464" r:id="rId64"/>
    <p:sldId id="457" r:id="rId65"/>
    <p:sldId id="458" r:id="rId66"/>
    <p:sldId id="459" r:id="rId67"/>
    <p:sldId id="460" r:id="rId68"/>
    <p:sldId id="465" r:id="rId69"/>
    <p:sldId id="462" r:id="rId70"/>
    <p:sldId id="463" r:id="rId71"/>
    <p:sldId id="497" r:id="rId72"/>
    <p:sldId id="486" r:id="rId73"/>
    <p:sldId id="469" r:id="rId74"/>
    <p:sldId id="485" r:id="rId75"/>
    <p:sldId id="475" r:id="rId76"/>
    <p:sldId id="470" r:id="rId77"/>
  </p:sldIdLst>
  <p:sldSz cx="12192000" cy="6858000"/>
  <p:notesSz cx="6858000" cy="9144000"/>
  <p:embeddedFontLst>
    <p:embeddedFont>
      <p:font typeface="Bahnschrift" panose="020B0502040204020203" pitchFamily="34" charset="0"/>
      <p:regular r:id="rId79"/>
      <p:bold r:id="rId80"/>
    </p:embeddedFont>
    <p:embeddedFont>
      <p:font typeface="Bahnschrift SemiBold" panose="020B0502040204020203" pitchFamily="34" charset="0"/>
      <p:bold r:id="rId81"/>
    </p:embeddedFont>
    <p:embeddedFont>
      <p:font typeface="JetBrains Mono" panose="02000009000000000000" pitchFamily="49" charset="0"/>
      <p:regular r:id="rId82"/>
      <p:bold r:id="rId83"/>
      <p:italic r:id="rId84"/>
      <p:boldItalic r:id="rId85"/>
    </p:embeddedFont>
    <p:embeddedFont>
      <p:font typeface="JetBrains Mono Light" panose="02000009000000000000" pitchFamily="49" charset="0"/>
      <p:regular r:id="rId86"/>
      <p:italic r:id="rId87"/>
    </p:embeddedFont>
    <p:embeddedFont>
      <p:font typeface="JetBrains Mono Medium" panose="02000009000000000000" pitchFamily="49" charset="0"/>
      <p:regular r:id="rId88"/>
      <p:italic r:id="rId89"/>
    </p:embeddedFont>
    <p:embeddedFont>
      <p:font typeface="JetBrains Mono SemiBold" panose="02000009000000000000" pitchFamily="49" charset="0"/>
      <p:bold r:id="rId90"/>
      <p:boldItalic r:id="rId9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71C2095-08F5-4165-A139-EF60DADFF1A0}">
          <p14:sldIdLst>
            <p14:sldId id="393"/>
            <p14:sldId id="471"/>
          </p14:sldIdLst>
        </p14:section>
        <p14:section name="Context" id="{C2EDE507-575A-469B-AA5D-1CAC7D496C5D}">
          <p14:sldIdLst>
            <p14:sldId id="394"/>
            <p14:sldId id="395"/>
            <p14:sldId id="396"/>
            <p14:sldId id="397"/>
            <p14:sldId id="398"/>
            <p14:sldId id="399"/>
            <p14:sldId id="400"/>
          </p14:sldIdLst>
        </p14:section>
        <p14:section name="Understanding the Hardware" id="{E4C1B2D2-B839-47F8-BE42-A532B5A370F6}">
          <p14:sldIdLst>
            <p14:sldId id="402"/>
            <p14:sldId id="392"/>
            <p14:sldId id="378"/>
            <p14:sldId id="384"/>
            <p14:sldId id="479"/>
            <p14:sldId id="383"/>
            <p14:sldId id="478"/>
            <p14:sldId id="390"/>
            <p14:sldId id="481"/>
            <p14:sldId id="480"/>
          </p14:sldIdLst>
        </p14:section>
        <p14:section name="Embedded Software Design" id="{BC832116-41B7-4695-9656-1AC1AF7B22C1}">
          <p14:sldIdLst>
            <p14:sldId id="374"/>
            <p14:sldId id="375"/>
            <p14:sldId id="410"/>
            <p14:sldId id="487"/>
            <p14:sldId id="488"/>
            <p14:sldId id="489"/>
          </p14:sldIdLst>
        </p14:section>
        <p14:section name="Embedded Software Implementation" id="{1C576154-FEC0-41CA-80CC-E223F9C7C939}">
          <p14:sldIdLst>
            <p14:sldId id="372"/>
            <p14:sldId id="444"/>
            <p14:sldId id="449"/>
            <p14:sldId id="453"/>
            <p14:sldId id="455"/>
          </p14:sldIdLst>
        </p14:section>
        <p14:section name="Monitoring Architecture" id="{0AEC5B73-2BAB-4673-99EC-586C19F4BE8E}">
          <p14:sldIdLst>
            <p14:sldId id="354"/>
            <p14:sldId id="355"/>
            <p14:sldId id="361"/>
            <p14:sldId id="362"/>
            <p14:sldId id="359"/>
            <p14:sldId id="358"/>
            <p14:sldId id="363"/>
          </p14:sldIdLst>
        </p14:section>
        <p14:section name="Monitoring Implementation" id="{9B2010D8-0FEB-4BB3-8419-AE19992E36B7}">
          <p14:sldIdLst>
            <p14:sldId id="403"/>
            <p14:sldId id="364"/>
          </p14:sldIdLst>
        </p14:section>
        <p14:section name="Monitoring Demo" id="{5310F6A7-5313-49AF-95E2-11D519A9FFF3}">
          <p14:sldIdLst>
            <p14:sldId id="341"/>
            <p14:sldId id="348"/>
            <p14:sldId id="349"/>
            <p14:sldId id="350"/>
          </p14:sldIdLst>
        </p14:section>
        <p14:section name="DevOps Explanation" id="{36CF4558-04D2-47F7-9E86-44965645AEB4}">
          <p14:sldIdLst>
            <p14:sldId id="404"/>
            <p14:sldId id="330"/>
            <p14:sldId id="332"/>
            <p14:sldId id="335"/>
            <p14:sldId id="339"/>
            <p14:sldId id="336"/>
          </p14:sldIdLst>
        </p14:section>
        <p14:section name="DevOps Design" id="{EDFD21DF-7667-479C-B401-CE7AE3B3E58C}">
          <p14:sldIdLst>
            <p14:sldId id="405"/>
            <p14:sldId id="314"/>
            <p14:sldId id="317"/>
            <p14:sldId id="322"/>
          </p14:sldIdLst>
        </p14:section>
        <p14:section name="DevOps Implementation" id="{9C93F0B3-A3C0-4EDA-8DDC-B844744D1429}">
          <p14:sldIdLst>
            <p14:sldId id="406"/>
            <p14:sldId id="490"/>
            <p14:sldId id="491"/>
            <p14:sldId id="492"/>
            <p14:sldId id="494"/>
            <p14:sldId id="495"/>
            <p14:sldId id="496"/>
          </p14:sldIdLst>
        </p14:section>
        <p14:section name="DevOps Demo" id="{F92ECDFC-CCF1-44FE-A4BC-0107AEDE66CF}">
          <p14:sldIdLst>
            <p14:sldId id="407"/>
            <p14:sldId id="456"/>
            <p14:sldId id="464"/>
            <p14:sldId id="457"/>
            <p14:sldId id="458"/>
            <p14:sldId id="459"/>
            <p14:sldId id="460"/>
            <p14:sldId id="465"/>
            <p14:sldId id="462"/>
            <p14:sldId id="463"/>
            <p14:sldId id="497"/>
            <p14:sldId id="486"/>
          </p14:sldIdLst>
        </p14:section>
        <p14:section name="Conclusion" id="{1968C44D-3F94-4352-BB18-2FEC58F413F8}">
          <p14:sldIdLst>
            <p14:sldId id="469"/>
            <p14:sldId id="485"/>
            <p14:sldId id="475"/>
          </p14:sldIdLst>
        </p14:section>
        <p14:section name="Outro" id="{DE3EDE88-1E1C-404E-9E88-CE17860C1823}">
          <p14:sldIdLst>
            <p14:sldId id="4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DFF"/>
    <a:srgbClr val="F3FFFC"/>
    <a:srgbClr val="404040"/>
    <a:srgbClr val="E0FEE7"/>
    <a:srgbClr val="F0DDDD"/>
    <a:srgbClr val="E70013"/>
    <a:srgbClr val="22346C"/>
    <a:srgbClr val="FDCE07"/>
    <a:srgbClr val="1D63ED"/>
    <a:srgbClr val="F4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5" autoAdjust="0"/>
    <p:restoredTop sz="89442" autoAdjust="0"/>
  </p:normalViewPr>
  <p:slideViewPr>
    <p:cSldViewPr snapToGrid="0">
      <p:cViewPr varScale="1">
        <p:scale>
          <a:sx n="99" d="100"/>
          <a:sy n="99" d="100"/>
        </p:scale>
        <p:origin x="109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44F71-25BB-42F9-98EA-3B49FB7C6817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AB83A-BA7E-4970-99E0-6EDDE741C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62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GPIOs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3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UART: full-duplex asynchronous</a:t>
            </a:r>
          </a:p>
          <a:p>
            <a:endParaRPr lang="en-US" dirty="0"/>
          </a:p>
          <a:p>
            <a:r>
              <a:rPr lang="en-US" dirty="0"/>
              <a:t>AT Commands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NMEA sentences</a:t>
            </a:r>
          </a:p>
          <a:p>
            <a:r>
              <a:rPr lang="en-US" dirty="0"/>
              <a:t>: semi-standardized ASCII-based protocols for controlling GSM and GPS modules respectively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99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GSM module allows GPRS internet access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14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GPS module allows geolocation using satellites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47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37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I2C: master-slave bus, synchronous</a:t>
            </a:r>
          </a:p>
          <a:p>
            <a:endParaRPr lang="en-US" dirty="0"/>
          </a:p>
          <a:p>
            <a:r>
              <a:rPr lang="en-US" dirty="0"/>
              <a:t>→ register read/write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22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I2C → retrieve acceleration on each 3d axis</a:t>
            </a:r>
          </a:p>
          <a:p>
            <a:endParaRPr lang="en-US" dirty="0"/>
          </a:p>
          <a:p>
            <a:r>
              <a:rPr lang="en-US" dirty="0"/>
              <a:t>INT lines → detection interrupts (tap, freefall, orientation,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20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Harness the potential of the modules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3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556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86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my presentation </a:t>
            </a:r>
            <a:r>
              <a:rPr lang="en-US" dirty="0" err="1"/>
              <a:t>i</a:t>
            </a:r>
            <a:r>
              <a:rPr lang="en-US" dirty="0"/>
              <a:t> have opted for a slightly unconventional plan</a:t>
            </a:r>
          </a:p>
          <a:p>
            <a:r>
              <a:rPr lang="en-US" dirty="0"/>
              <a:t>where</a:t>
            </a:r>
          </a:p>
          <a:p>
            <a:r>
              <a:rPr lang="en-US" dirty="0"/>
              <a:t>after exposing the context of the project</a:t>
            </a:r>
          </a:p>
          <a:p>
            <a:r>
              <a:rPr lang="en-US" dirty="0" err="1"/>
              <a:t>i</a:t>
            </a:r>
            <a:r>
              <a:rPr lang="en-US" dirty="0"/>
              <a:t> will be addressing each subtopic starting with</a:t>
            </a:r>
          </a:p>
          <a:p>
            <a:endParaRPr lang="en-US" dirty="0"/>
          </a:p>
          <a:p>
            <a:r>
              <a:rPr lang="en-US" dirty="0"/>
              <a:t>and then</a:t>
            </a:r>
          </a:p>
          <a:p>
            <a:endParaRPr lang="en-US" dirty="0"/>
          </a:p>
          <a:p>
            <a:r>
              <a:rPr lang="en-US" dirty="0"/>
              <a:t>followed by</a:t>
            </a:r>
          </a:p>
          <a:p>
            <a:endParaRPr lang="en-US" dirty="0"/>
          </a:p>
          <a:p>
            <a:r>
              <a:rPr lang="en-US" dirty="0"/>
              <a:t>and finally conclude with a review and some prospects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25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 I2C, UART is asynchronous, so two tasks are required for input and output</a:t>
            </a:r>
          </a:p>
          <a:p>
            <a:endParaRPr lang="en-US" dirty="0"/>
          </a:p>
          <a:p>
            <a:r>
              <a:rPr lang="en-US" dirty="0"/>
              <a:t>No need for a timer because, once configured, the module sends data periodically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28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45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.h + .c</a:t>
            </a:r>
          </a:p>
          <a:p>
            <a:endParaRPr lang="en-US" dirty="0"/>
          </a:p>
          <a:p>
            <a:r>
              <a:rPr lang="en-US" dirty="0"/>
              <a:t>internal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23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Commonly used functions</a:t>
            </a:r>
          </a:p>
          <a:p>
            <a:r>
              <a:rPr lang="en-US" dirty="0"/>
              <a:t>Hardware independent (for reasons that will later become apparent)</a:t>
            </a:r>
          </a:p>
          <a:p>
            <a:r>
              <a:rPr lang="en-US" dirty="0"/>
              <a:t>Dependencies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10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CALLBACKS called by tasks on events, passed into setups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49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Communication:</a:t>
            </a:r>
          </a:p>
          <a:p>
            <a:r>
              <a:rPr lang="en-US" dirty="0"/>
              <a:t>Persistent</a:t>
            </a:r>
          </a:p>
          <a:p>
            <a:r>
              <a:rPr lang="en-US" dirty="0"/>
              <a:t>Real-time</a:t>
            </a:r>
          </a:p>
          <a:p>
            <a:r>
              <a:rPr lang="en-US" dirty="0"/>
              <a:t>Bidirectional</a:t>
            </a:r>
          </a:p>
          <a:p>
            <a:endParaRPr lang="en-US" dirty="0"/>
          </a:p>
          <a:p>
            <a:r>
              <a:rPr lang="en-US" dirty="0"/>
              <a:t>User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59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Device connects using </a:t>
            </a:r>
            <a:r>
              <a:rPr lang="en-US" dirty="0" err="1"/>
              <a:t>websocket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349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 connects to server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748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Static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5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 app runs on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5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embedded systems and </a:t>
            </a:r>
            <a:r>
              <a:rPr lang="en-US" b="0" dirty="0" err="1"/>
              <a:t>iot</a:t>
            </a:r>
            <a:r>
              <a:rPr lang="en-US" b="0" dirty="0"/>
              <a:t> solutions</a:t>
            </a:r>
          </a:p>
          <a:p>
            <a:endParaRPr lang="en-US" b="0" dirty="0"/>
          </a:p>
          <a:p>
            <a:r>
              <a:rPr lang="en-US" b="0" dirty="0"/>
              <a:t>branches in Mauritania and Bahrain</a:t>
            </a:r>
          </a:p>
          <a:p>
            <a:r>
              <a:rPr lang="en-US" b="0" dirty="0"/>
              <a:t>and expanding (Europe)</a:t>
            </a:r>
          </a:p>
          <a:p>
            <a:endParaRPr lang="en-US" b="0" dirty="0"/>
          </a:p>
          <a:p>
            <a:r>
              <a:rPr lang="en-US" b="0" dirty="0"/>
              <a:t>Well known partners in Tunisia and abroad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697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 app connects to backend server</a:t>
            </a:r>
          </a:p>
          <a:p>
            <a:r>
              <a:rPr lang="en-US" dirty="0"/>
              <a:t>REST for USER→DEVICE commands</a:t>
            </a:r>
          </a:p>
          <a:p>
            <a:r>
              <a:rPr lang="en-US" dirty="0"/>
              <a:t>SSE for DEVICE→USER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56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servers use NodeJS runtime and express framework to communicate with the user's browser</a:t>
            </a:r>
          </a:p>
          <a:p>
            <a:endParaRPr lang="en-US" dirty="0"/>
          </a:p>
          <a:p>
            <a:r>
              <a:rPr lang="en-US" dirty="0"/>
              <a:t>Backend uses </a:t>
            </a:r>
            <a:r>
              <a:rPr lang="en-US" dirty="0" err="1"/>
              <a:t>ws</a:t>
            </a:r>
            <a:r>
              <a:rPr lang="en-US" dirty="0"/>
              <a:t> library to communicate with GPS-Box</a:t>
            </a:r>
          </a:p>
          <a:p>
            <a:r>
              <a:rPr lang="en-US" dirty="0"/>
              <a:t>Frontend serves webapp as static files from the Public </a:t>
            </a:r>
            <a:r>
              <a:rPr lang="en-US" dirty="0" err="1"/>
              <a:t>dir</a:t>
            </a:r>
            <a:endParaRPr lang="en-US" dirty="0"/>
          </a:p>
          <a:p>
            <a:endParaRPr lang="en-US" dirty="0"/>
          </a:p>
          <a:p>
            <a:r>
              <a:rPr lang="en-US" dirty="0"/>
              <a:t>NGINX reroutes HTTPS traffic, secured with a certificate from let's encrypt, to the servers</a:t>
            </a:r>
          </a:p>
          <a:p>
            <a:endParaRPr lang="en-US" dirty="0"/>
          </a:p>
          <a:p>
            <a:r>
              <a:rPr lang="en-US" dirty="0" err="1"/>
              <a:t>systemd</a:t>
            </a:r>
            <a:r>
              <a:rPr lang="en-US" dirty="0"/>
              <a:t> starts the servers as services on boot, and keeps them running in the background</a:t>
            </a:r>
          </a:p>
          <a:p>
            <a:endParaRPr lang="en-US" dirty="0"/>
          </a:p>
          <a:p>
            <a:r>
              <a:rPr lang="en-US" dirty="0"/>
              <a:t>everything is hosted on an Ubuntu server VM on Azure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7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CONTENTS</a:t>
            </a:r>
          </a:p>
          <a:p>
            <a:endParaRPr lang="en-US" dirty="0"/>
          </a:p>
          <a:p>
            <a:r>
              <a:rPr lang="en-US" dirty="0"/>
              <a:t>Disable Accelerometer</a:t>
            </a:r>
          </a:p>
          <a:p>
            <a:endParaRPr lang="en-US" dirty="0"/>
          </a:p>
          <a:p>
            <a:r>
              <a:rPr lang="en-US" dirty="0"/>
              <a:t>GPS 1s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893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Disable GPS</a:t>
            </a:r>
          </a:p>
          <a:p>
            <a:endParaRPr lang="en-US" dirty="0"/>
          </a:p>
          <a:p>
            <a:r>
              <a:rPr lang="en-US" dirty="0"/>
              <a:t>Accelerometer 1s</a:t>
            </a:r>
          </a:p>
          <a:p>
            <a:endParaRPr lang="en-US" dirty="0"/>
          </a:p>
          <a:p>
            <a:r>
              <a:rPr lang="en-US" dirty="0"/>
              <a:t>Rotate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82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Tap → Detections </a:t>
            </a:r>
            <a:r>
              <a:rPr lang="en-US" dirty="0" err="1"/>
              <a:t>inrcrement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50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Embedded Software Development Lifecycle </a:t>
            </a:r>
          </a:p>
          <a:p>
            <a:endParaRPr lang="en-US" dirty="0"/>
          </a:p>
          <a:p>
            <a:r>
              <a:rPr lang="en-US" dirty="0"/>
              <a:t>Manual</a:t>
            </a:r>
          </a:p>
          <a:p>
            <a:r>
              <a:rPr lang="en-US" dirty="0"/>
              <a:t>Repetitive</a:t>
            </a:r>
          </a:p>
          <a:p>
            <a:r>
              <a:rPr lang="en-US" dirty="0"/>
              <a:t>Long cycle</a:t>
            </a:r>
          </a:p>
          <a:p>
            <a:r>
              <a:rPr lang="en-US" dirty="0"/>
              <a:t>Can forget steps</a:t>
            </a:r>
          </a:p>
          <a:p>
            <a:r>
              <a:rPr lang="en-US" dirty="0"/>
              <a:t>Different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933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Streamline through automation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797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embedded testing techniques exist</a:t>
            </a:r>
          </a:p>
          <a:p>
            <a:endParaRPr lang="en-US" dirty="0"/>
          </a:p>
          <a:p>
            <a:r>
              <a:rPr lang="en-US" dirty="0"/>
              <a:t>But only two were feasible given the constraints of this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74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Units of code (functions)</a:t>
            </a:r>
          </a:p>
          <a:p>
            <a:r>
              <a:rPr lang="en-US" dirty="0"/>
              <a:t>are compiled and tested </a:t>
            </a:r>
          </a:p>
          <a:p>
            <a:r>
              <a:rPr lang="en-US" dirty="0"/>
              <a:t>in a black box manner </a:t>
            </a:r>
          </a:p>
          <a:p>
            <a:r>
              <a:rPr lang="en-US" dirty="0"/>
              <a:t>on the host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053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final binary is flashed onto the target hardware</a:t>
            </a:r>
          </a:p>
          <a:p>
            <a:r>
              <a:rPr lang="en-US" dirty="0"/>
              <a:t>which runs the tests in a white-box fashion</a:t>
            </a:r>
          </a:p>
          <a:p>
            <a:r>
              <a:rPr lang="en-US" dirty="0"/>
              <a:t>and reports the results to the host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05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Note Complexity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685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the dev pushes their code changes to the Source Code Management server</a:t>
            </a:r>
          </a:p>
          <a:p>
            <a:r>
              <a:rPr lang="en-US" dirty="0"/>
              <a:t>the ci/cd is notified</a:t>
            </a:r>
          </a:p>
          <a:p>
            <a:r>
              <a:rPr lang="en-US" dirty="0"/>
              <a:t>and it clones the repo for local execution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87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conducts off-target tests</a:t>
            </a:r>
          </a:p>
          <a:p>
            <a:r>
              <a:rPr lang="en-US" dirty="0"/>
              <a:t>and after building the binaries</a:t>
            </a:r>
          </a:p>
          <a:p>
            <a:r>
              <a:rPr lang="en-US" dirty="0"/>
              <a:t>conducts on-target tests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748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all goes well, </a:t>
            </a:r>
          </a:p>
          <a:p>
            <a:r>
              <a:rPr lang="en-US" dirty="0"/>
              <a:t>additional artifacts (documentation) are generated </a:t>
            </a:r>
          </a:p>
          <a:p>
            <a:r>
              <a:rPr lang="en-US" dirty="0"/>
              <a:t>and uploaded with the binaries to a server</a:t>
            </a:r>
          </a:p>
          <a:p>
            <a:endParaRPr lang="en-US" dirty="0"/>
          </a:p>
          <a:p>
            <a:r>
              <a:rPr lang="en-US" dirty="0"/>
              <a:t>otherwise</a:t>
            </a:r>
          </a:p>
          <a:p>
            <a:r>
              <a:rPr lang="en-US" dirty="0"/>
              <a:t>the developer is notified of the 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21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Pipeline stages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31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626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DOCKER → isolation and portability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3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widely used</a:t>
            </a:r>
          </a:p>
          <a:p>
            <a:endParaRPr lang="en-US" dirty="0"/>
          </a:p>
          <a:p>
            <a:r>
              <a:rPr lang="en-US" dirty="0"/>
              <a:t>Jenkins runs locally →</a:t>
            </a:r>
          </a:p>
          <a:p>
            <a:r>
              <a:rPr lang="en-US" dirty="0"/>
              <a:t>NGINX reverse proxy: </a:t>
            </a:r>
            <a:r>
              <a:rPr lang="en-US" dirty="0" err="1"/>
              <a:t>forwared</a:t>
            </a:r>
            <a:r>
              <a:rPr lang="en-US" dirty="0"/>
              <a:t> webhook notification from GH to Jenkins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711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389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700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INTERFACE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cubeide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browser</a:t>
            </a:r>
          </a:p>
          <a:p>
            <a:pPr marL="171450" indent="-171450">
              <a:buFontTx/>
              <a:buChar char="-"/>
            </a:pPr>
            <a:r>
              <a:rPr lang="en-US" dirty="0"/>
              <a:t>Jenkins dashboard</a:t>
            </a:r>
          </a:p>
          <a:p>
            <a:pPr marL="171450" indent="-171450">
              <a:buFontTx/>
              <a:buChar char="-"/>
            </a:pPr>
            <a:r>
              <a:rPr lang="en-US" dirty="0"/>
              <a:t>URL</a:t>
            </a:r>
          </a:p>
          <a:p>
            <a:pPr marL="171450" indent="-171450">
              <a:buFontTx/>
              <a:buChar char="-"/>
            </a:pPr>
            <a:r>
              <a:rPr lang="en-US" dirty="0"/>
              <a:t>pipeline</a:t>
            </a:r>
          </a:p>
          <a:p>
            <a:pPr marL="171450" indent="-171450">
              <a:buFontTx/>
              <a:buChar char="-"/>
            </a:pPr>
            <a:r>
              <a:rPr lang="en-US" dirty="0"/>
              <a:t>previous runs</a:t>
            </a:r>
          </a:p>
          <a:p>
            <a:pPr marL="171450" indent="-171450">
              <a:buFontTx/>
              <a:buChar char="-"/>
            </a:pPr>
            <a:r>
              <a:rPr lang="en-US" dirty="0"/>
              <a:t>email tab</a:t>
            </a:r>
          </a:p>
          <a:p>
            <a:endParaRPr lang="en-US" dirty="0"/>
          </a:p>
          <a:p>
            <a:r>
              <a:rPr lang="en-US" dirty="0"/>
              <a:t>Note the commit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32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10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8530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Notification</a:t>
            </a:r>
          </a:p>
          <a:p>
            <a:r>
              <a:rPr lang="en-US" dirty="0"/>
              <a:t>Quiet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142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STAGES</a:t>
            </a:r>
          </a:p>
          <a:p>
            <a:r>
              <a:rPr lang="en-US" dirty="0"/>
              <a:t>Building and on-target testing take longest</a:t>
            </a:r>
          </a:p>
          <a:p>
            <a:r>
              <a:rPr lang="en-US" dirty="0"/>
              <a:t>All stages complete successfully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8286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332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commit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931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335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46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the email reception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967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the email reception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308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→ simulate a stack overflow</a:t>
            </a:r>
          </a:p>
          <a:p>
            <a:r>
              <a:rPr lang="en-US" dirty="0" err="1"/>
              <a:t>FreeRTOS</a:t>
            </a:r>
            <a:r>
              <a:rPr lang="en-US" dirty="0"/>
              <a:t> detects overflow at runtime → calls hook</a:t>
            </a:r>
          </a:p>
          <a:p>
            <a:r>
              <a:rPr lang="en-US" dirty="0"/>
              <a:t>→ output error via ARM </a:t>
            </a:r>
            <a:r>
              <a:rPr lang="en-US" dirty="0" err="1"/>
              <a:t>semihosting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Email is sent</a:t>
            </a:r>
          </a:p>
          <a:p>
            <a:endParaRPr lang="en-US" dirty="0"/>
          </a:p>
          <a:p>
            <a:r>
              <a:rPr lang="en-US" dirty="0"/>
              <a:t>Similar scenario occurs if another stage fails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7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00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38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30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of the provided hardware</a:t>
            </a:r>
          </a:p>
          <a:p>
            <a:br>
              <a:rPr lang="en-US" dirty="0"/>
            </a:br>
            <a:r>
              <a:rPr lang="en-US" dirty="0"/>
              <a:t>enclosed PCB with wires for antennae, power, and other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AB83A-BA7E-4970-99E0-6EDDE741CA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7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B1357-51B8-4405-85FE-40CE881FC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B98102-49A9-4518-BD8B-A3DF8BF21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E6AD2-6159-4F10-941B-A5FC879E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01D2F-CC18-4769-822D-72D29C2D95DA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4FEE6-CA3D-4214-979C-D37582F2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1F830-DACD-49CF-9FFD-DA03FC50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9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F326-CC2C-448F-AE02-28B335E32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1A05F4-A623-4BF5-A95E-1F1157E2E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59AF3-D719-4133-960B-619784D37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C394-353E-441E-BA51-4A542EDF86E7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C0F2B-C122-4951-8256-8F02DF23B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F6840-0A13-43AC-A1E7-BB0E15E9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6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6A317E-7577-4E44-B86A-68BA70302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6AF5D1-3149-4E23-9A6E-0C8CF8C87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F3AB-C4D0-46D9-8B12-5BD8CAE41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0A8D-2D36-42FF-A6BF-791E589480E2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EBB9D-023B-4252-A32C-C04889C7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5D6CF-D764-49B1-BF4D-EE96D1902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5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83732-CC95-4DB9-ADA3-5F97FDB4C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C847A-D61A-43B5-BBB9-C4D8B23D7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27EB2-9A62-4354-B77A-8CDC641C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2F907-6D02-4D4E-AE6F-A0E688694739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4E3B5-C5F8-4C1C-BB2A-5D38FDFE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781FE-FF5E-43D0-BDD0-9265A30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94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3ED26-73F1-4530-AABB-27CA6764D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5AF94-AE41-4C46-A348-7D09F8043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D8A7D-E5D5-46D0-901E-D9956FB2C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D56DC-A459-45F1-921B-159436765B7B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D6E42-133C-48B8-8847-16B0AD79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72B21-B894-45BC-904F-CED1AE2B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7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CE84-E8A0-407C-879B-6F849AAE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7AE2C-E835-414B-AC95-5BAC944B6E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C4F6C-47E2-4808-A03B-F6F6E6055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E10ED-9E0E-4505-BC7C-AD2E726C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DD25-8CFE-4125-98E2-0396F744806B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8AD38-463F-43B3-8AF6-CD957D8B6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1674E-9B1D-443F-9BFD-9D4E3428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0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7C26C-209F-4FF0-97BB-BF7E73D38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8E4F3-B431-4983-B649-2254D333E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1BE87-FBDE-4525-AE36-4FEAEABAF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E2E31-A189-422D-B091-EE16CDB1E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0B20D-7324-40D4-BBA2-D3D7CA88B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413F80-72E2-475E-87D4-9F2395C1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A50-5053-41F3-9E67-05B3D9301C1C}" type="datetime1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74F02F-8248-4012-9CBE-ABF5DFEEF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B75F0-B391-41E1-90E7-408448DC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2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3785-4770-4B59-BED4-F29CE6B6F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80D31-B14C-408D-A4CB-1B1D1814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E2377-042C-4A3F-A7F3-A337E35AF783}" type="datetime1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EC106-5F65-4B7E-8D96-0C58F29DC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07BF05-B311-4D7B-A06E-32F38FAD2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1A09AB-2E98-4B80-A510-3CFCCC3A0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3D660-6575-43B3-A193-8CA3D2A34987}" type="datetime1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C751C-EE5A-40F8-98B8-387CC7636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8B24C-7EDE-4380-BFDD-82674225E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4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56273-94DF-4111-B533-32C017396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B2382-F67B-4BC2-A3A5-C2174CAA5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2380A-BA72-4F70-90E6-73D3A1C62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54729-9813-4292-A61C-5D8E3CCF7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C431-395E-4888-826B-F99A0CB46397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09CA10-8491-4429-BCEC-A7BC5EACE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EC520-06BA-4527-BE93-E1FE3E1C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2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1E3A-CBAD-4530-B153-DCBD88693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EB0EC-030B-496E-A10A-87AA1E100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C40BC9-1DAA-441C-A7FC-C54AC92AD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D1D71-5383-4F7D-9D5F-B94A6DE98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3134-EB1B-4D42-8314-C3697DD328A5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45F06-FE7E-4E5F-8BF4-21A3C62FB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97C41-1623-4066-87A7-675F7E9A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9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C5DDEF-D51C-4091-8FC9-A60531CF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239A5-64EE-4E29-83DD-EEF5B63CA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EC984-74F4-4403-BE76-F790774DF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AA088-C9EA-48AA-B474-31A11B3E96DE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F2231-6880-4E4A-9692-BE1DEBEB08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42BB8-83A8-4662-BE56-E4CABC0165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54255" y="6529388"/>
            <a:ext cx="683490" cy="3476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>
            <a:lvl1pPr algn="ctr">
              <a:defRPr sz="1800">
                <a:solidFill>
                  <a:schemeClr val="bg1"/>
                </a:solidFill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defRPr>
            </a:lvl1pPr>
          </a:lstStyle>
          <a:p>
            <a:fld id="{47D7CC55-EF40-471C-A0A7-218B111E3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8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4.xml"/><Relationship Id="rId5" Type="http://schemas.openxmlformats.org/officeDocument/2006/relationships/slide" Target="slide31.xml"/><Relationship Id="rId4" Type="http://schemas.openxmlformats.org/officeDocument/2006/relationships/slide" Target="slide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sv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hyperlink" Target="https://ko-iot.eastus.cloudapp.azure.com/gps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0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9.png"/><Relationship Id="rId5" Type="http://schemas.openxmlformats.org/officeDocument/2006/relationships/image" Target="../media/image71.png"/><Relationship Id="rId10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sv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5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5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5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93.png"/><Relationship Id="rId4" Type="http://schemas.openxmlformats.org/officeDocument/2006/relationships/notesSlide" Target="../notesSlides/notesSlide5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95.png"/><Relationship Id="rId4" Type="http://schemas.openxmlformats.org/officeDocument/2006/relationships/notesSlide" Target="../notesSlides/notesSlide5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5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8.png"/><Relationship Id="rId12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58.pn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101.png"/><Relationship Id="rId9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7.png"/><Relationship Id="rId7" Type="http://schemas.openxmlformats.org/officeDocument/2006/relationships/image" Target="../media/image5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A06200-9223-4795-BF27-DBE240A83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7" y="370878"/>
            <a:ext cx="1440000" cy="853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9512D-5EE3-4E64-B468-B832DFB619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04" r="-27304"/>
          <a:stretch/>
        </p:blipFill>
        <p:spPr>
          <a:xfrm>
            <a:off x="10336221" y="278072"/>
            <a:ext cx="1462552" cy="1039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F4BF98-B68B-4333-8AFD-CB4FEC80C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7" y="5232036"/>
            <a:ext cx="3096000" cy="11199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ACBDA-0CCE-4993-A131-03260492F49B}"/>
              </a:ext>
            </a:extLst>
          </p:cNvPr>
          <p:cNvSpPr txBox="1"/>
          <p:nvPr/>
        </p:nvSpPr>
        <p:spPr>
          <a:xfrm>
            <a:off x="3897320" y="213063"/>
            <a:ext cx="439735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i="0" u="none" strike="noStrike" baseline="0" dirty="0">
                <a:latin typeface="Bahnschrift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Republic of Tunisia</a:t>
            </a:r>
          </a:p>
          <a:p>
            <a:pPr algn="ctr"/>
            <a:r>
              <a:rPr lang="en-US" sz="1400" b="0" i="0" u="none" strike="noStrike" baseline="0" dirty="0">
                <a:latin typeface="Bahnschrift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Ministry of Higher Education and Scientific Research</a:t>
            </a:r>
          </a:p>
          <a:p>
            <a:pPr algn="ctr"/>
            <a:r>
              <a:rPr lang="en-US" sz="1400" b="0" i="0" u="none" strike="noStrike" baseline="0" dirty="0">
                <a:latin typeface="Bahnschrift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University of Tunis El Manar</a:t>
            </a:r>
          </a:p>
          <a:p>
            <a:pPr algn="ctr"/>
            <a:r>
              <a:rPr lang="en-US" sz="1400" b="0" i="0" u="none" strike="noStrike" baseline="0" dirty="0">
                <a:latin typeface="Bahnschrift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Faculty of Sciences of Tunis</a:t>
            </a:r>
          </a:p>
          <a:p>
            <a:pPr algn="ctr"/>
            <a:r>
              <a:rPr lang="en-US" sz="1400" b="0" i="0" u="none" strike="noStrike" baseline="0" dirty="0">
                <a:latin typeface="Bahnschrift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Department of Information Technology</a:t>
            </a:r>
            <a:endParaRPr lang="en-US" sz="1400" dirty="0">
              <a:latin typeface="Bahnschrift" panose="020B0502040204020203" pitchFamily="34" charset="0"/>
              <a:ea typeface="JetBrains Mono" panose="02000009000000000000" pitchFamily="49" charset="0"/>
              <a:cs typeface="JetBrains Mono" panose="02000009000000000000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724511-7912-4706-A724-B6BD063F2C73}"/>
              </a:ext>
            </a:extLst>
          </p:cNvPr>
          <p:cNvSpPr txBox="1"/>
          <p:nvPr/>
        </p:nvSpPr>
        <p:spPr>
          <a:xfrm>
            <a:off x="1053496" y="2250143"/>
            <a:ext cx="10085009" cy="1550892"/>
          </a:xfrm>
          <a:prstGeom prst="rect">
            <a:avLst/>
          </a:prstGeom>
          <a:noFill/>
          <a:ln w="19050" cap="rnd">
            <a:gradFill>
              <a:gsLst>
                <a:gs pos="100000">
                  <a:srgbClr val="22346C">
                    <a:alpha val="60000"/>
                  </a:srgbClr>
                </a:gs>
                <a:gs pos="67000">
                  <a:schemeClr val="bg1"/>
                </a:gs>
                <a:gs pos="0">
                  <a:srgbClr val="FDCE07">
                    <a:alpha val="70000"/>
                  </a:srgbClr>
                </a:gs>
                <a:gs pos="33000">
                  <a:schemeClr val="bg1"/>
                </a:gs>
              </a:gsLst>
              <a:lin ang="5700000" scaled="0"/>
            </a:gradFill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en-US" sz="2400" i="0" u="none" strike="noStrike" baseline="0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Design and Implementation of an RTOS-Powered Codebase for a GPS-Box Embedded Device,</a:t>
            </a:r>
          </a:p>
          <a:p>
            <a:pPr algn="ctr"/>
            <a:r>
              <a:rPr lang="en-US" sz="2400" i="0" u="none" strike="noStrike" baseline="0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with DevOps Integration and Dashboard Monitoring</a:t>
            </a:r>
            <a:endParaRPr lang="en-US" dirty="0">
              <a:latin typeface="JetBrains Mono SemiBold" panose="02000009000000000000" pitchFamily="49" charset="0"/>
              <a:ea typeface="JetBrains Mono SemiBold" panose="02000009000000000000" pitchFamily="49" charset="0"/>
              <a:cs typeface="JetBrains Mono SemiBold" panose="02000009000000000000" pitchFamily="49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9B574-3EC8-4CA9-A9C7-17FAADF0224D}"/>
              </a:ext>
            </a:extLst>
          </p:cNvPr>
          <p:cNvSpPr txBox="1"/>
          <p:nvPr/>
        </p:nvSpPr>
        <p:spPr>
          <a:xfrm>
            <a:off x="996574" y="3808404"/>
            <a:ext cx="6529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Conducted by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 </a:t>
            </a:r>
            <a:r>
              <a:rPr lang="en-US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Khalil Ouali</a:t>
            </a:r>
            <a:endParaRPr lang="en-US" sz="1400" i="1" dirty="0">
              <a:latin typeface="JetBrains Mono Light" panose="02000009000000000000" pitchFamily="49" charset="0"/>
              <a:ea typeface="JetBrains Mono Light" panose="02000009000000000000" pitchFamily="49" charset="0"/>
              <a:cs typeface="JetBrains Mono Light" panose="02000009000000000000" pitchFamily="49" charset="0"/>
            </a:endParaRPr>
          </a:p>
          <a:p>
            <a:r>
              <a:rPr lang="en-US" sz="1400" i="1" dirty="0"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for the degree of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Bachelor in Computer Engineering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CAE2B7-BE74-4EBC-A9F3-F3895A8748CA}"/>
              </a:ext>
            </a:extLst>
          </p:cNvPr>
          <p:cNvSpPr txBox="1"/>
          <p:nvPr/>
        </p:nvSpPr>
        <p:spPr>
          <a:xfrm>
            <a:off x="8498542" y="1885583"/>
            <a:ext cx="26445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Medium" panose="02000009000000000000" pitchFamily="49" charset="0"/>
                <a:ea typeface="JetBrains Mono Medium" panose="02000009000000000000" pitchFamily="49" charset="0"/>
                <a:cs typeface="JetBrains Mono Medium" panose="02000009000000000000" pitchFamily="49" charset="0"/>
              </a:rPr>
              <a:t>End-of-Studies Project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F763A9-A9EA-4FAE-AF7D-09981C86852D}"/>
              </a:ext>
            </a:extLst>
          </p:cNvPr>
          <p:cNvSpPr txBox="1"/>
          <p:nvPr/>
        </p:nvSpPr>
        <p:spPr>
          <a:xfrm>
            <a:off x="6853412" y="5184150"/>
            <a:ext cx="4910319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Presented before members of the jury:</a:t>
            </a:r>
          </a:p>
          <a:p>
            <a:r>
              <a:rPr lang="en-US" sz="1400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Dr. Ramzi </a:t>
            </a:r>
            <a:r>
              <a:rPr lang="en-US" sz="1400" i="1" dirty="0" err="1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Zouaoui</a:t>
            </a:r>
            <a:r>
              <a:rPr lang="en-US" sz="1400" i="1" dirty="0"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 - President</a:t>
            </a:r>
          </a:p>
          <a:p>
            <a:r>
              <a:rPr lang="en-US" sz="1400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Dr. </a:t>
            </a:r>
            <a:r>
              <a:rPr lang="en-US" sz="1400" i="1" dirty="0" err="1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Sinda</a:t>
            </a:r>
            <a:r>
              <a:rPr lang="en-US" sz="1400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 </a:t>
            </a:r>
            <a:r>
              <a:rPr lang="en-US" sz="1400" i="1" dirty="0" err="1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Boussen</a:t>
            </a:r>
            <a:r>
              <a:rPr lang="en-US" sz="1400" i="1" dirty="0"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 - Reviewer</a:t>
            </a:r>
          </a:p>
          <a:p>
            <a:r>
              <a:rPr lang="en-US" sz="1400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Dr. Mohamed </a:t>
            </a:r>
            <a:r>
              <a:rPr lang="en-US" sz="1400" i="1" dirty="0" err="1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Aymen</a:t>
            </a:r>
            <a:r>
              <a:rPr lang="en-US" sz="1400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 </a:t>
            </a:r>
            <a:r>
              <a:rPr lang="en-US" sz="1400" i="1" dirty="0" err="1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Zermani</a:t>
            </a:r>
            <a:r>
              <a:rPr lang="en-US" sz="1400" i="1" dirty="0"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 - Academic Advisor</a:t>
            </a:r>
          </a:p>
          <a:p>
            <a:r>
              <a:rPr lang="en-US" sz="1400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Mr. </a:t>
            </a:r>
            <a:r>
              <a:rPr lang="en-US" sz="1400" i="1" dirty="0" err="1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Zied</a:t>
            </a:r>
            <a:r>
              <a:rPr lang="en-US" sz="1400" i="1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 Ben Yahya</a:t>
            </a:r>
            <a:r>
              <a:rPr lang="en-US" sz="1400" i="1" dirty="0"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 - Professional Advisor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50511E7-1778-4E38-B3E0-006F6F3A121E}"/>
              </a:ext>
            </a:extLst>
          </p:cNvPr>
          <p:cNvGrpSpPr/>
          <p:nvPr/>
        </p:nvGrpSpPr>
        <p:grpSpPr>
          <a:xfrm>
            <a:off x="8315325" y="4064300"/>
            <a:ext cx="2671763" cy="810000"/>
            <a:chOff x="8277225" y="4052887"/>
            <a:chExt cx="2671763" cy="81000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342B093-E25B-42EB-BFA6-F8F3D67301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alphaModFix amt="2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50" y="4052887"/>
              <a:ext cx="810000" cy="810000"/>
            </a:xfrm>
            <a:prstGeom prst="rect">
              <a:avLst/>
            </a:prstGeom>
            <a:noFill/>
            <a:effectLst>
              <a:outerShdw blurRad="63500" sx="105000" sy="105000" algn="ctr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F519BC9-86F8-4FF9-AE5F-02D3A81DE2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alphaModFix amt="2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5462" y="4096124"/>
              <a:ext cx="723526" cy="723526"/>
            </a:xfrm>
            <a:prstGeom prst="rect">
              <a:avLst/>
            </a:prstGeom>
            <a:noFill/>
            <a:effectLst>
              <a:outerShdw blurRad="63500" sx="105000" sy="105000" algn="ctr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EF26BF8-E51A-4313-A4CA-0A83EFC9AE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alphaModFix amt="2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7225" y="4052887"/>
              <a:ext cx="810000" cy="810000"/>
            </a:xfrm>
            <a:prstGeom prst="rect">
              <a:avLst/>
            </a:prstGeom>
            <a:noFill/>
            <a:effectLst>
              <a:outerShdw blurRad="63500" sx="105000" sy="105000" algn="ctr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45964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55FDC-C6C3-4183-87AD-5E07D646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10</a:t>
            </a:fld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E62C5C1-EE08-47E9-B512-2A831D577C9F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36C56-9376-4A63-94BC-C1481608A879}"/>
              </a:ext>
            </a:extLst>
          </p:cNvPr>
          <p:cNvSpPr txBox="1"/>
          <p:nvPr/>
        </p:nvSpPr>
        <p:spPr>
          <a:xfrm>
            <a:off x="2680649" y="4352790"/>
            <a:ext cx="6830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Understanding the Hardware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BCA7CC8-A92C-4F91-9B69-8C57A4AA69CC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15D1E5-4E9B-45A8-AF40-755CA2679F7E}"/>
              </a:ext>
            </a:extLst>
          </p:cNvPr>
          <p:cNvSpPr txBox="1"/>
          <p:nvPr/>
        </p:nvSpPr>
        <p:spPr>
          <a:xfrm>
            <a:off x="5129229" y="1031474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hnschrift SemiBold" panose="020B0502040204020203" pitchFamily="34" charset="0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68513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16AC7-C99F-4FAD-8452-BC9D89570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78" y="217297"/>
            <a:ext cx="6172244" cy="6132090"/>
          </a:xfrm>
          <a:prstGeom prst="rect">
            <a:avLst/>
          </a:prstGeom>
          <a:ln w="2222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52592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12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A9B6B7-C5AD-483E-96EF-77520ADAB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841" t="18099" b="2266"/>
          <a:stretch/>
        </p:blipFill>
        <p:spPr>
          <a:xfrm>
            <a:off x="261258" y="1459967"/>
            <a:ext cx="6958692" cy="43928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80A58-791C-4C62-911E-ED7212665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63" b="92560" l="880" r="82469">
                        <a14:foregroundMark x1="12405" y1="79863" x2="32575" y2="86494"/>
                        <a14:foregroundMark x1="32575" y1="86494" x2="22141" y2="72584"/>
                        <a14:foregroundMark x1="22141" y1="72584" x2="14316" y2="51678"/>
                        <a14:foregroundMark x1="14316" y1="51678" x2="6794" y2="43955"/>
                        <a14:foregroundMark x1="6794" y1="43955" x2="9736" y2="53498"/>
                        <a14:foregroundMark x1="9736" y1="53498" x2="18320" y2="31500"/>
                        <a14:foregroundMark x1="18320" y1="31500" x2="14073" y2="17509"/>
                        <a14:foregroundMark x1="14073" y1="17509" x2="30179" y2="8087"/>
                        <a14:foregroundMark x1="30179" y1="8087" x2="38854" y2="13344"/>
                        <a14:foregroundMark x1="38854" y1="13344" x2="77707" y2="13223"/>
                        <a14:foregroundMark x1="77707" y1="13223" x2="83712" y2="22847"/>
                        <a14:foregroundMark x1="83712" y1="22847" x2="80952" y2="54387"/>
                        <a14:foregroundMark x1="80952" y1="54387" x2="75887" y2="65750"/>
                        <a14:foregroundMark x1="75887" y1="65750" x2="80983" y2="84553"/>
                        <a14:foregroundMark x1="80983" y1="84553" x2="69305" y2="88354"/>
                        <a14:foregroundMark x1="69305" y1="88354" x2="60661" y2="84189"/>
                        <a14:foregroundMark x1="60661" y1="84189" x2="34880" y2="85321"/>
                        <a14:foregroundMark x1="34880" y1="85321" x2="24537" y2="80348"/>
                        <a14:foregroundMark x1="24537" y1="80348" x2="18380" y2="74484"/>
                        <a14:foregroundMark x1="18380" y1="74484" x2="17288" y2="64658"/>
                        <a14:foregroundMark x1="17288" y1="64658" x2="18744" y2="42742"/>
                        <a14:foregroundMark x1="18744" y1="42742" x2="18684" y2="24869"/>
                        <a14:foregroundMark x1="18684" y1="24869" x2="23901" y2="54226"/>
                        <a14:foregroundMark x1="23901" y1="54226" x2="19108" y2="71533"/>
                        <a14:foregroundMark x1="19108" y1="71533" x2="14528" y2="63850"/>
                        <a14:foregroundMark x1="14528" y1="63850" x2="38914" y2="74848"/>
                        <a14:foregroundMark x1="38914" y1="74848" x2="70822" y2="67772"/>
                        <a14:foregroundMark x1="70822" y1="67772" x2="71641" y2="46785"/>
                        <a14:foregroundMark x1="71641" y1="46785" x2="39703" y2="42903"/>
                        <a14:foregroundMark x1="39703" y1="42903" x2="48074" y2="61383"/>
                        <a14:foregroundMark x1="48074" y1="61383" x2="71216" y2="48443"/>
                        <a14:foregroundMark x1="71216" y1="48443" x2="52442" y2="25273"/>
                        <a14:foregroundMark x1="52442" y1="25273" x2="30300" y2="36676"/>
                        <a14:foregroundMark x1="30300" y1="36676" x2="45708" y2="68055"/>
                        <a14:foregroundMark x1="45708" y1="68055" x2="68032" y2="75374"/>
                        <a14:foregroundMark x1="68032" y1="75374" x2="77222" y2="72260"/>
                        <a14:foregroundMark x1="77222" y1="72260" x2="79436" y2="56854"/>
                        <a14:foregroundMark x1="79436" y1="56854" x2="77009" y2="31662"/>
                        <a14:foregroundMark x1="77009" y1="31662" x2="64574" y2="20501"/>
                        <a14:foregroundMark x1="64574" y1="20501" x2="42554" y2="21391"/>
                        <a14:foregroundMark x1="42554" y1="21391" x2="24932" y2="29236"/>
                        <a14:foregroundMark x1="24932" y1="29236" x2="18259" y2="20582"/>
                        <a14:foregroundMark x1="18259" y1="20582" x2="24264" y2="44804"/>
                        <a14:foregroundMark x1="24264" y1="44804" x2="24143" y2="67125"/>
                        <a14:foregroundMark x1="24143" y1="67125" x2="18957" y2="74565"/>
                        <a14:foregroundMark x1="18957" y1="74565" x2="27813" y2="79863"/>
                        <a14:foregroundMark x1="27813" y1="79863" x2="76858" y2="81520"/>
                        <a14:foregroundMark x1="76858" y1="81520" x2="81984" y2="69106"/>
                        <a14:foregroundMark x1="81984" y1="69106" x2="83439" y2="78892"/>
                        <a14:foregroundMark x1="83439" y1="78892" x2="78314" y2="23858"/>
                        <a14:foregroundMark x1="78314" y1="23858" x2="78526" y2="11767"/>
                        <a14:foregroundMark x1="78526" y1="11767" x2="60176" y2="9422"/>
                        <a14:foregroundMark x1="60176" y1="9422" x2="36973" y2="10797"/>
                        <a14:foregroundMark x1="36973" y1="10797" x2="28723" y2="22240"/>
                        <a14:foregroundMark x1="28723" y1="22240" x2="18441" y2="19329"/>
                        <a14:foregroundMark x1="18441" y1="19329" x2="25902" y2="11403"/>
                        <a14:foregroundMark x1="25902" y1="11403" x2="17956" y2="34937"/>
                        <a14:foregroundMark x1="17956" y1="34937" x2="18623" y2="60655"/>
                        <a14:foregroundMark x1="18623" y1="60655" x2="13527" y2="71735"/>
                        <a14:foregroundMark x1="13527" y1="71735" x2="13285" y2="74646"/>
                        <a14:foregroundMark x1="26721" y1="86615" x2="32059" y2="87748"/>
                        <a14:foregroundMark x1="27146" y1="88718" x2="32211" y2="86211"/>
                        <a14:foregroundMark x1="29026" y1="89891" x2="29026" y2="89891"/>
                        <a14:foregroundMark x1="29178" y1="92560" x2="29451" y2="89123"/>
                        <a14:foregroundMark x1="25569" y1="86979" x2="15408" y2="84351"/>
                        <a14:foregroundMark x1="15408" y1="84351" x2="12860" y2="79660"/>
                        <a14:foregroundMark x1="77555" y1="78892" x2="82075" y2="68783"/>
                        <a14:foregroundMark x1="82075" y1="68783" x2="80285" y2="58108"/>
                        <a14:foregroundMark x1="80285" y1="58108" x2="82075" y2="32430"/>
                        <a14:foregroundMark x1="82075" y1="32430" x2="78678" y2="19571"/>
                        <a14:foregroundMark x1="78678" y1="19571" x2="82196" y2="28023"/>
                        <a14:foregroundMark x1="82196" y1="28023" x2="82469" y2="34816"/>
                        <a14:foregroundMark x1="54019" y1="61747" x2="74522" y2="66761"/>
                        <a14:foregroundMark x1="48377" y1="74848" x2="70610" y2="50222"/>
                        <a14:foregroundMark x1="62238" y1="72341" x2="64998" y2="72543"/>
                        <a14:foregroundMark x1="60934" y1="55600" x2="77131" y2="65022"/>
                        <a14:foregroundMark x1="22384" y1="29236" x2="30907" y2="39628"/>
                        <a14:foregroundMark x1="28602" y1="7076" x2="28602" y2="7279"/>
                        <a14:foregroundMark x1="29330" y1="4003" x2="30755" y2="4772"/>
                        <a14:foregroundMark x1="23264" y1="39062" x2="32059" y2="36919"/>
                        <a14:foregroundMark x1="24537" y1="41367" x2="31635" y2="35180"/>
                        <a14:foregroundMark x1="46345" y1="78690" x2="52563" y2="78690"/>
                        <a14:foregroundMark x1="11131" y1="56167" x2="3549" y2="44076"/>
                        <a14:foregroundMark x1="3549" y1="44076" x2="10555" y2="39426"/>
                        <a14:foregroundMark x1="5065" y1="45572" x2="6005" y2="56045"/>
                        <a14:foregroundMark x1="6005" y1="56045" x2="3579" y2="45451"/>
                        <a14:foregroundMark x1="3579" y1="45451" x2="5823" y2="55681"/>
                        <a14:foregroundMark x1="5823" y1="55681" x2="2730" y2="45249"/>
                        <a14:foregroundMark x1="2730" y1="45249" x2="2032" y2="48079"/>
                        <a14:foregroundMark x1="2032" y1="41731" x2="11708" y2="39992"/>
                        <a14:foregroundMark x1="2608" y1="55237" x2="8796" y2="58674"/>
                        <a14:foregroundMark x1="3033" y1="57541" x2="8675" y2="59846"/>
                        <a14:foregroundMark x1="2608" y1="59280" x2="8675" y2="59846"/>
                        <a14:foregroundMark x1="2457" y1="39062" x2="9979" y2="38658"/>
                        <a14:foregroundMark x1="2032" y1="37687" x2="9524" y2="36150"/>
                        <a14:foregroundMark x1="2730" y1="36555" x2="7370" y2="36555"/>
                        <a14:foregroundMark x1="880" y1="36717" x2="3913" y2="37323"/>
                        <a14:foregroundMark x1="9524" y1="60412" x2="5914" y2="60049"/>
                        <a14:foregroundMark x1="1335" y1="58471" x2="6642" y2="59118"/>
                        <a14:foregroundMark x1="2032" y1="59765" x2="2032" y2="59765"/>
                        <a14:foregroundMark x1="6248" y1="59402" x2="1062" y2="5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" r="13750" b="2037"/>
          <a:stretch/>
        </p:blipFill>
        <p:spPr>
          <a:xfrm rot="5400000">
            <a:off x="6952047" y="982278"/>
            <a:ext cx="5688830" cy="4791076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37B74ECA-8069-48E4-AB18-A0C86DCA6958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Components</a:t>
            </a:r>
          </a:p>
        </p:txBody>
      </p:sp>
    </p:spTree>
    <p:extLst>
      <p:ext uri="{BB962C8B-B14F-4D97-AF65-F5344CB8AC3E}">
        <p14:creationId xmlns:p14="http://schemas.microsoft.com/office/powerpoint/2010/main" val="290681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13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A9B6B7-C5AD-483E-96EF-77520ADAB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759" t="25764" r="23924" b="18033"/>
          <a:stretch/>
        </p:blipFill>
        <p:spPr>
          <a:xfrm>
            <a:off x="822643" y="1223644"/>
            <a:ext cx="6746875" cy="4669155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BA321B60-6B7E-446E-A3C7-EB0C46860EF7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GSM+GPS Module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0D2B90-BAA1-4705-8D7B-6A1C19C059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63" b="92560" l="880" r="82469">
                        <a14:foregroundMark x1="12405" y1="79863" x2="32575" y2="86494"/>
                        <a14:foregroundMark x1="32575" y1="86494" x2="22141" y2="72584"/>
                        <a14:foregroundMark x1="22141" y1="72584" x2="14316" y2="51678"/>
                        <a14:foregroundMark x1="14316" y1="51678" x2="6794" y2="43955"/>
                        <a14:foregroundMark x1="6794" y1="43955" x2="9736" y2="53498"/>
                        <a14:foregroundMark x1="9736" y1="53498" x2="18320" y2="31500"/>
                        <a14:foregroundMark x1="18320" y1="31500" x2="14073" y2="17509"/>
                        <a14:foregroundMark x1="14073" y1="17509" x2="30179" y2="8087"/>
                        <a14:foregroundMark x1="30179" y1="8087" x2="38854" y2="13344"/>
                        <a14:foregroundMark x1="38854" y1="13344" x2="77707" y2="13223"/>
                        <a14:foregroundMark x1="77707" y1="13223" x2="83712" y2="22847"/>
                        <a14:foregroundMark x1="83712" y1="22847" x2="80952" y2="54387"/>
                        <a14:foregroundMark x1="80952" y1="54387" x2="75887" y2="65750"/>
                        <a14:foregroundMark x1="75887" y1="65750" x2="80983" y2="84553"/>
                        <a14:foregroundMark x1="80983" y1="84553" x2="69305" y2="88354"/>
                        <a14:foregroundMark x1="69305" y1="88354" x2="60661" y2="84189"/>
                        <a14:foregroundMark x1="60661" y1="84189" x2="34880" y2="85321"/>
                        <a14:foregroundMark x1="34880" y1="85321" x2="24537" y2="80348"/>
                        <a14:foregroundMark x1="24537" y1="80348" x2="18380" y2="74484"/>
                        <a14:foregroundMark x1="18380" y1="74484" x2="17288" y2="64658"/>
                        <a14:foregroundMark x1="17288" y1="64658" x2="18744" y2="42742"/>
                        <a14:foregroundMark x1="18744" y1="42742" x2="18684" y2="24869"/>
                        <a14:foregroundMark x1="18684" y1="24869" x2="23901" y2="54226"/>
                        <a14:foregroundMark x1="23901" y1="54226" x2="19108" y2="71533"/>
                        <a14:foregroundMark x1="19108" y1="71533" x2="14528" y2="63850"/>
                        <a14:foregroundMark x1="14528" y1="63850" x2="38914" y2="74848"/>
                        <a14:foregroundMark x1="38914" y1="74848" x2="70822" y2="67772"/>
                        <a14:foregroundMark x1="70822" y1="67772" x2="71641" y2="46785"/>
                        <a14:foregroundMark x1="71641" y1="46785" x2="39703" y2="42903"/>
                        <a14:foregroundMark x1="39703" y1="42903" x2="48074" y2="61383"/>
                        <a14:foregroundMark x1="48074" y1="61383" x2="71216" y2="48443"/>
                        <a14:foregroundMark x1="71216" y1="48443" x2="52442" y2="25273"/>
                        <a14:foregroundMark x1="52442" y1="25273" x2="30300" y2="36676"/>
                        <a14:foregroundMark x1="30300" y1="36676" x2="45708" y2="68055"/>
                        <a14:foregroundMark x1="45708" y1="68055" x2="68032" y2="75374"/>
                        <a14:foregroundMark x1="68032" y1="75374" x2="77222" y2="72260"/>
                        <a14:foregroundMark x1="77222" y1="72260" x2="79436" y2="56854"/>
                        <a14:foregroundMark x1="79436" y1="56854" x2="77009" y2="31662"/>
                        <a14:foregroundMark x1="77009" y1="31662" x2="64574" y2="20501"/>
                        <a14:foregroundMark x1="64574" y1="20501" x2="42554" y2="21391"/>
                        <a14:foregroundMark x1="42554" y1="21391" x2="24932" y2="29236"/>
                        <a14:foregroundMark x1="24932" y1="29236" x2="18259" y2="20582"/>
                        <a14:foregroundMark x1="18259" y1="20582" x2="24264" y2="44804"/>
                        <a14:foregroundMark x1="24264" y1="44804" x2="24143" y2="67125"/>
                        <a14:foregroundMark x1="24143" y1="67125" x2="18957" y2="74565"/>
                        <a14:foregroundMark x1="18957" y1="74565" x2="27813" y2="79863"/>
                        <a14:foregroundMark x1="27813" y1="79863" x2="76858" y2="81520"/>
                        <a14:foregroundMark x1="76858" y1="81520" x2="81984" y2="69106"/>
                        <a14:foregroundMark x1="81984" y1="69106" x2="83439" y2="78892"/>
                        <a14:foregroundMark x1="83439" y1="78892" x2="78314" y2="23858"/>
                        <a14:foregroundMark x1="78314" y1="23858" x2="78526" y2="11767"/>
                        <a14:foregroundMark x1="78526" y1="11767" x2="60176" y2="9422"/>
                        <a14:foregroundMark x1="60176" y1="9422" x2="36973" y2="10797"/>
                        <a14:foregroundMark x1="36973" y1="10797" x2="28723" y2="22240"/>
                        <a14:foregroundMark x1="28723" y1="22240" x2="18441" y2="19329"/>
                        <a14:foregroundMark x1="18441" y1="19329" x2="25902" y2="11403"/>
                        <a14:foregroundMark x1="25902" y1="11403" x2="17956" y2="34937"/>
                        <a14:foregroundMark x1="17956" y1="34937" x2="18623" y2="60655"/>
                        <a14:foregroundMark x1="18623" y1="60655" x2="13527" y2="71735"/>
                        <a14:foregroundMark x1="13527" y1="71735" x2="13285" y2="74646"/>
                        <a14:foregroundMark x1="26721" y1="86615" x2="32059" y2="87748"/>
                        <a14:foregroundMark x1="27146" y1="88718" x2="32211" y2="86211"/>
                        <a14:foregroundMark x1="29026" y1="89891" x2="29026" y2="89891"/>
                        <a14:foregroundMark x1="29178" y1="92560" x2="29451" y2="89123"/>
                        <a14:foregroundMark x1="25569" y1="86979" x2="15408" y2="84351"/>
                        <a14:foregroundMark x1="15408" y1="84351" x2="12860" y2="79660"/>
                        <a14:foregroundMark x1="77555" y1="78892" x2="82075" y2="68783"/>
                        <a14:foregroundMark x1="82075" y1="68783" x2="80285" y2="58108"/>
                        <a14:foregroundMark x1="80285" y1="58108" x2="82075" y2="32430"/>
                        <a14:foregroundMark x1="82075" y1="32430" x2="78678" y2="19571"/>
                        <a14:foregroundMark x1="78678" y1="19571" x2="82196" y2="28023"/>
                        <a14:foregroundMark x1="82196" y1="28023" x2="82469" y2="34816"/>
                        <a14:foregroundMark x1="54019" y1="61747" x2="74522" y2="66761"/>
                        <a14:foregroundMark x1="48377" y1="74848" x2="70610" y2="50222"/>
                        <a14:foregroundMark x1="62238" y1="72341" x2="64998" y2="72543"/>
                        <a14:foregroundMark x1="60934" y1="55600" x2="77131" y2="65022"/>
                        <a14:foregroundMark x1="22384" y1="29236" x2="30907" y2="39628"/>
                        <a14:foregroundMark x1="28602" y1="7076" x2="28602" y2="7279"/>
                        <a14:foregroundMark x1="29330" y1="4003" x2="30755" y2="4772"/>
                        <a14:foregroundMark x1="23264" y1="39062" x2="32059" y2="36919"/>
                        <a14:foregroundMark x1="24537" y1="41367" x2="31635" y2="35180"/>
                        <a14:foregroundMark x1="46345" y1="78690" x2="52563" y2="78690"/>
                        <a14:foregroundMark x1="11131" y1="56167" x2="3549" y2="44076"/>
                        <a14:foregroundMark x1="3549" y1="44076" x2="10555" y2="39426"/>
                        <a14:foregroundMark x1="5065" y1="45572" x2="6005" y2="56045"/>
                        <a14:foregroundMark x1="6005" y1="56045" x2="3579" y2="45451"/>
                        <a14:foregroundMark x1="3579" y1="45451" x2="5823" y2="55681"/>
                        <a14:foregroundMark x1="5823" y1="55681" x2="2730" y2="45249"/>
                        <a14:foregroundMark x1="2730" y1="45249" x2="2032" y2="48079"/>
                        <a14:foregroundMark x1="2032" y1="41731" x2="11708" y2="39992"/>
                        <a14:foregroundMark x1="2608" y1="55237" x2="8796" y2="58674"/>
                        <a14:foregroundMark x1="3033" y1="57541" x2="8675" y2="59846"/>
                        <a14:foregroundMark x1="2608" y1="59280" x2="8675" y2="59846"/>
                        <a14:foregroundMark x1="2457" y1="39062" x2="9979" y2="38658"/>
                        <a14:foregroundMark x1="2032" y1="37687" x2="9524" y2="36150"/>
                        <a14:foregroundMark x1="2730" y1="36555" x2="7370" y2="36555"/>
                        <a14:foregroundMark x1="880" y1="36717" x2="3913" y2="37323"/>
                        <a14:foregroundMark x1="9524" y1="60412" x2="5914" y2="60049"/>
                        <a14:foregroundMark x1="1335" y1="58471" x2="6642" y2="59118"/>
                        <a14:foregroundMark x1="2032" y1="59765" x2="2032" y2="59765"/>
                        <a14:foregroundMark x1="6248" y1="59402" x2="1062" y2="59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9" t="39109" r="28757" b="19403"/>
          <a:stretch/>
        </p:blipFill>
        <p:spPr>
          <a:xfrm rot="5400000">
            <a:off x="8271715" y="2298328"/>
            <a:ext cx="3309043" cy="261103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9E062E-4937-43BB-944C-09C24AB6BD18}"/>
              </a:ext>
            </a:extLst>
          </p:cNvPr>
          <p:cNvSpPr/>
          <p:nvPr/>
        </p:nvSpPr>
        <p:spPr>
          <a:xfrm>
            <a:off x="8348465" y="1765935"/>
            <a:ext cx="3762255" cy="3750945"/>
          </a:xfrm>
          <a:custGeom>
            <a:avLst/>
            <a:gdLst>
              <a:gd name="connsiteX0" fmla="*/ 0 w 2957195"/>
              <a:gd name="connsiteY0" fmla="*/ 0 h 2948305"/>
              <a:gd name="connsiteX1" fmla="*/ 1402080 w 2957195"/>
              <a:gd name="connsiteY1" fmla="*/ 0 h 2948305"/>
              <a:gd name="connsiteX2" fmla="*/ 1402080 w 2957195"/>
              <a:gd name="connsiteY2" fmla="*/ 1024573 h 2948305"/>
              <a:gd name="connsiteX3" fmla="*/ 2249805 w 2957195"/>
              <a:gd name="connsiteY3" fmla="*/ 1024573 h 2948305"/>
              <a:gd name="connsiteX4" fmla="*/ 2249805 w 2957195"/>
              <a:gd name="connsiteY4" fmla="*/ 1028065 h 2948305"/>
              <a:gd name="connsiteX5" fmla="*/ 2957195 w 2957195"/>
              <a:gd name="connsiteY5" fmla="*/ 1028065 h 2948305"/>
              <a:gd name="connsiteX6" fmla="*/ 2957195 w 2957195"/>
              <a:gd name="connsiteY6" fmla="*/ 2948305 h 2948305"/>
              <a:gd name="connsiteX7" fmla="*/ 1555115 w 2957195"/>
              <a:gd name="connsiteY7" fmla="*/ 2948305 h 2948305"/>
              <a:gd name="connsiteX8" fmla="*/ 1555115 w 2957195"/>
              <a:gd name="connsiteY8" fmla="*/ 1554480 h 2948305"/>
              <a:gd name="connsiteX9" fmla="*/ 1402080 w 2957195"/>
              <a:gd name="connsiteY9" fmla="*/ 1554480 h 2948305"/>
              <a:gd name="connsiteX10" fmla="*/ 847725 w 2957195"/>
              <a:gd name="connsiteY10" fmla="*/ 1554480 h 2948305"/>
              <a:gd name="connsiteX11" fmla="*/ 0 w 2957195"/>
              <a:gd name="connsiteY11" fmla="*/ 1554480 h 294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57195" h="2948305">
                <a:moveTo>
                  <a:pt x="0" y="0"/>
                </a:moveTo>
                <a:lnTo>
                  <a:pt x="1402080" y="0"/>
                </a:lnTo>
                <a:lnTo>
                  <a:pt x="1402080" y="1024573"/>
                </a:lnTo>
                <a:lnTo>
                  <a:pt x="2249805" y="1024573"/>
                </a:lnTo>
                <a:lnTo>
                  <a:pt x="2249805" y="1028065"/>
                </a:lnTo>
                <a:lnTo>
                  <a:pt x="2957195" y="1028065"/>
                </a:lnTo>
                <a:lnTo>
                  <a:pt x="2957195" y="2948305"/>
                </a:lnTo>
                <a:lnTo>
                  <a:pt x="1555115" y="2948305"/>
                </a:lnTo>
                <a:lnTo>
                  <a:pt x="1555115" y="1554480"/>
                </a:lnTo>
                <a:lnTo>
                  <a:pt x="1402080" y="1554480"/>
                </a:lnTo>
                <a:lnTo>
                  <a:pt x="847725" y="1554480"/>
                </a:lnTo>
                <a:lnTo>
                  <a:pt x="0" y="15544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29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A239602-A883-48C8-8C5A-02349458455E}"/>
              </a:ext>
            </a:extLst>
          </p:cNvPr>
          <p:cNvGrpSpPr/>
          <p:nvPr/>
        </p:nvGrpSpPr>
        <p:grpSpPr>
          <a:xfrm>
            <a:off x="9359900" y="1836420"/>
            <a:ext cx="320040" cy="1201420"/>
            <a:chOff x="9337040" y="2164080"/>
            <a:chExt cx="320040" cy="285496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473960E-7F13-448B-879B-65BB7105C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7080" y="2164080"/>
              <a:ext cx="0" cy="285496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2842DAF-867E-4071-8108-2F17AAD918A7}"/>
                </a:ext>
              </a:extLst>
            </p:cNvPr>
            <p:cNvCxnSpPr/>
            <p:nvPr/>
          </p:nvCxnSpPr>
          <p:spPr>
            <a:xfrm>
              <a:off x="9337040" y="2164080"/>
              <a:ext cx="0" cy="285496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14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A9B6B7-C5AD-483E-96EF-77520ADAB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759" t="25764" r="23924" b="18033"/>
          <a:stretch/>
        </p:blipFill>
        <p:spPr>
          <a:xfrm>
            <a:off x="289243" y="1223644"/>
            <a:ext cx="6746875" cy="4669155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BA321B60-6B7E-446E-A3C7-EB0C46860EF7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Communication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21A52A7-5B93-4765-85BE-476C8D225751}"/>
              </a:ext>
            </a:extLst>
          </p:cNvPr>
          <p:cNvGrpSpPr/>
          <p:nvPr/>
        </p:nvGrpSpPr>
        <p:grpSpPr>
          <a:xfrm>
            <a:off x="8892540" y="1457960"/>
            <a:ext cx="1254760" cy="1958340"/>
            <a:chOff x="9248140" y="454660"/>
            <a:chExt cx="1254760" cy="19583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1A69D0-8E7F-42DF-BFA8-D0083362DDBE}"/>
                </a:ext>
              </a:extLst>
            </p:cNvPr>
            <p:cNvSpPr/>
            <p:nvPr/>
          </p:nvSpPr>
          <p:spPr>
            <a:xfrm>
              <a:off x="9248140" y="454660"/>
              <a:ext cx="1254760" cy="3657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Device A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29D547-EE62-44EF-ACC4-185924706A0A}"/>
                </a:ext>
              </a:extLst>
            </p:cNvPr>
            <p:cNvSpPr/>
            <p:nvPr/>
          </p:nvSpPr>
          <p:spPr>
            <a:xfrm>
              <a:off x="9248140" y="2047240"/>
              <a:ext cx="1254760" cy="36576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Device B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CE414F-FE32-47F8-8E4F-A30F12D985DC}"/>
              </a:ext>
            </a:extLst>
          </p:cNvPr>
          <p:cNvGrpSpPr/>
          <p:nvPr/>
        </p:nvGrpSpPr>
        <p:grpSpPr>
          <a:xfrm>
            <a:off x="8868410" y="2010827"/>
            <a:ext cx="1303020" cy="852607"/>
            <a:chOff x="9224010" y="1033899"/>
            <a:chExt cx="1303020" cy="8526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876D49-81FF-4244-8541-2FC6AF641019}"/>
                </a:ext>
              </a:extLst>
            </p:cNvPr>
            <p:cNvSpPr txBox="1"/>
            <p:nvPr/>
          </p:nvSpPr>
          <p:spPr>
            <a:xfrm>
              <a:off x="10046970" y="1578729"/>
              <a:ext cx="4800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Tx</a:t>
              </a:r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F18725-5C85-494E-96E4-25E08FC1A750}"/>
                </a:ext>
              </a:extLst>
            </p:cNvPr>
            <p:cNvSpPr txBox="1"/>
            <p:nvPr/>
          </p:nvSpPr>
          <p:spPr>
            <a:xfrm>
              <a:off x="10046970" y="1033899"/>
              <a:ext cx="4800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R</a:t>
              </a:r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x</a:t>
              </a:r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3419B1-30F0-4EE8-A66D-7B59E9333454}"/>
                </a:ext>
              </a:extLst>
            </p:cNvPr>
            <p:cNvSpPr txBox="1"/>
            <p:nvPr/>
          </p:nvSpPr>
          <p:spPr>
            <a:xfrm>
              <a:off x="9224010" y="1033899"/>
              <a:ext cx="4800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Tx</a:t>
              </a:r>
              <a:endParaRPr lang="en-US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9CFDAF-237F-44DD-890E-65D79A572BB4}"/>
                </a:ext>
              </a:extLst>
            </p:cNvPr>
            <p:cNvSpPr txBox="1"/>
            <p:nvPr/>
          </p:nvSpPr>
          <p:spPr>
            <a:xfrm>
              <a:off x="9224010" y="1578729"/>
              <a:ext cx="48006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Rx</a:t>
              </a:r>
              <a:endParaRPr lang="en-US" sz="14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22C03EB-90EF-455C-B8DE-7E59AD343E03}"/>
              </a:ext>
            </a:extLst>
          </p:cNvPr>
          <p:cNvSpPr txBox="1"/>
          <p:nvPr/>
        </p:nvSpPr>
        <p:spPr>
          <a:xfrm>
            <a:off x="7275829" y="904994"/>
            <a:ext cx="1093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UART:</a:t>
            </a:r>
            <a:endParaRPr lang="en-US" dirty="0">
              <a:latin typeface="JetBrains Mono SemiBold" panose="02000009000000000000" pitchFamily="49" charset="0"/>
              <a:ea typeface="JetBrains Mono SemiBold" panose="02000009000000000000" pitchFamily="49" charset="0"/>
              <a:cs typeface="JetBrains Mono SemiBold" panose="02000009000000000000" pitchFamily="49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637B45-CF0D-45DB-BC58-6C705FD6E783}"/>
              </a:ext>
            </a:extLst>
          </p:cNvPr>
          <p:cNvSpPr/>
          <p:nvPr/>
        </p:nvSpPr>
        <p:spPr>
          <a:xfrm>
            <a:off x="2260600" y="2184400"/>
            <a:ext cx="3149600" cy="1244600"/>
          </a:xfrm>
          <a:prstGeom prst="rect">
            <a:avLst/>
          </a:prstGeom>
          <a:pattFill prst="wdUpDiag">
            <a:fgClr>
              <a:srgbClr val="F3FFF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EACC56-86D9-4083-89D3-16BE975AD27D}"/>
              </a:ext>
            </a:extLst>
          </p:cNvPr>
          <p:cNvSpPr/>
          <p:nvPr/>
        </p:nvSpPr>
        <p:spPr>
          <a:xfrm>
            <a:off x="2260600" y="4381500"/>
            <a:ext cx="3149600" cy="304800"/>
          </a:xfrm>
          <a:prstGeom prst="rect">
            <a:avLst/>
          </a:prstGeom>
          <a:pattFill prst="wdUpDiag">
            <a:fgClr>
              <a:srgbClr val="F3FFF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C54FC8-81B1-4610-950D-F7FC822EFBE4}"/>
              </a:ext>
            </a:extLst>
          </p:cNvPr>
          <p:cNvSpPr txBox="1"/>
          <p:nvPr/>
        </p:nvSpPr>
        <p:spPr>
          <a:xfrm>
            <a:off x="7493000" y="3872984"/>
            <a:ext cx="2844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effectLst/>
                <a:latin typeface="JetBrains Mono" panose="02000009000000000000" pitchFamily="49" charset="0"/>
              </a:rPr>
              <a:t>AT+CSQ\r\n</a:t>
            </a:r>
          </a:p>
          <a:p>
            <a:r>
              <a:rPr lang="pt-BR" sz="1600" dirty="0">
                <a:effectLst/>
                <a:latin typeface="JetBrains Mono" panose="02000009000000000000" pitchFamily="49" charset="0"/>
              </a:rPr>
              <a:t>AT+SAPBR=2,1\r\n</a:t>
            </a:r>
          </a:p>
          <a:p>
            <a:r>
              <a:rPr lang="en-CA" sz="1600" dirty="0">
                <a:effectLst/>
                <a:latin typeface="JetBrains Mono" panose="02000009000000000000" pitchFamily="49" charset="0"/>
              </a:rPr>
              <a:t>AT+CCLK?\r\n</a:t>
            </a:r>
          </a:p>
          <a:p>
            <a:r>
              <a:rPr lang="en-CA" sz="1600" dirty="0">
                <a:effectLst/>
                <a:latin typeface="JetBrains Mono" panose="02000009000000000000" pitchFamily="49" charset="0"/>
              </a:rPr>
              <a:t>+CME ERROR: 100\r\n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FF364A-87BA-4C27-8AF1-92FE97C2D356}"/>
              </a:ext>
            </a:extLst>
          </p:cNvPr>
          <p:cNvSpPr txBox="1"/>
          <p:nvPr/>
        </p:nvSpPr>
        <p:spPr>
          <a:xfrm>
            <a:off x="7275829" y="3546594"/>
            <a:ext cx="2084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AT Commands: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BD7A0B-E6DB-406C-B6EE-D0A157DEFDC7}"/>
              </a:ext>
            </a:extLst>
          </p:cNvPr>
          <p:cNvSpPr txBox="1"/>
          <p:nvPr/>
        </p:nvSpPr>
        <p:spPr>
          <a:xfrm>
            <a:off x="7493000" y="5384284"/>
            <a:ext cx="4610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dirty="0">
                <a:effectLst/>
                <a:latin typeface="JetBrains Mono" panose="02000009000000000000" pitchFamily="49" charset="0"/>
              </a:rPr>
              <a:t>$PMTK220,1000*1F\r\n</a:t>
            </a:r>
          </a:p>
          <a:p>
            <a:r>
              <a:rPr lang="pt-BR" sz="1600" dirty="0">
                <a:effectLst/>
                <a:latin typeface="JetBrains Mono" panose="02000009000000000000" pitchFamily="49" charset="0"/>
              </a:rPr>
              <a:t>$GNRMC,063847.000,V,,,,,,,,,,*71\r\n</a:t>
            </a:r>
            <a:endParaRPr lang="en-US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79C7BB-6ADF-460A-A1D5-77F5F0B3DFB3}"/>
              </a:ext>
            </a:extLst>
          </p:cNvPr>
          <p:cNvSpPr txBox="1"/>
          <p:nvPr/>
        </p:nvSpPr>
        <p:spPr>
          <a:xfrm>
            <a:off x="7275829" y="5045194"/>
            <a:ext cx="2350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NMEA Sentences:</a:t>
            </a:r>
          </a:p>
        </p:txBody>
      </p:sp>
    </p:spTree>
    <p:extLst>
      <p:ext uri="{BB962C8B-B14F-4D97-AF65-F5344CB8AC3E}">
        <p14:creationId xmlns:p14="http://schemas.microsoft.com/office/powerpoint/2010/main" val="3361573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15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A9B6B7-C5AD-483E-96EF-77520ADAB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55" t="25763" r="59705" b="18067"/>
          <a:stretch/>
        </p:blipFill>
        <p:spPr>
          <a:xfrm>
            <a:off x="6854516" y="1461039"/>
            <a:ext cx="5077134" cy="45028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A9C43C-6C6A-4532-B06B-07A72050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384" y="2771774"/>
            <a:ext cx="22955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E43B97-93B8-4811-8A25-E4CD93E95A3B}"/>
              </a:ext>
            </a:extLst>
          </p:cNvPr>
          <p:cNvSpPr txBox="1"/>
          <p:nvPr/>
        </p:nvSpPr>
        <p:spPr>
          <a:xfrm>
            <a:off x="3399988" y="4912248"/>
            <a:ext cx="1618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GSM Network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E49DCA-E9A1-4EBC-B942-99D7928D23DA}"/>
              </a:ext>
            </a:extLst>
          </p:cNvPr>
          <p:cNvGrpSpPr/>
          <p:nvPr/>
        </p:nvGrpSpPr>
        <p:grpSpPr>
          <a:xfrm>
            <a:off x="5457825" y="3924300"/>
            <a:ext cx="1295400" cy="811339"/>
            <a:chOff x="5391150" y="3886200"/>
            <a:chExt cx="1295400" cy="81133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AEE9031-2663-4308-9DAF-15DC884DF70D}"/>
                </a:ext>
              </a:extLst>
            </p:cNvPr>
            <p:cNvCxnSpPr>
              <a:cxnSpLocks/>
            </p:cNvCxnSpPr>
            <p:nvPr/>
          </p:nvCxnSpPr>
          <p:spPr>
            <a:xfrm>
              <a:off x="5391150" y="3886200"/>
              <a:ext cx="1295400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72D188-33A5-4505-B23F-CE726356C35E}"/>
                </a:ext>
              </a:extLst>
            </p:cNvPr>
            <p:cNvSpPr txBox="1"/>
            <p:nvPr/>
          </p:nvSpPr>
          <p:spPr>
            <a:xfrm>
              <a:off x="5543362" y="3989653"/>
              <a:ext cx="9909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GPRS</a:t>
              </a:r>
            </a:p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( 2.5G )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6D4A29BE-2F78-4E92-9314-C345A208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2914649"/>
            <a:ext cx="1933575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5A0605-12EB-4B76-B081-EF0FC33D23BD}"/>
              </a:ext>
            </a:extLst>
          </p:cNvPr>
          <p:cNvCxnSpPr>
            <a:cxnSpLocks/>
            <a:endCxn id="1026" idx="1"/>
          </p:cNvCxnSpPr>
          <p:nvPr/>
        </p:nvCxnSpPr>
        <p:spPr>
          <a:xfrm flipV="1">
            <a:off x="2161271" y="3919537"/>
            <a:ext cx="900113" cy="4764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0A2876-4267-401C-81BA-5DD5C4D32F74}"/>
              </a:ext>
            </a:extLst>
          </p:cNvPr>
          <p:cNvSpPr txBox="1"/>
          <p:nvPr/>
        </p:nvSpPr>
        <p:spPr>
          <a:xfrm>
            <a:off x="414803" y="4721748"/>
            <a:ext cx="1618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Internet</a:t>
            </a: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B809865C-4DA3-43FD-8791-C1FCA24A7B23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Connectivity</a:t>
            </a:r>
          </a:p>
        </p:txBody>
      </p:sp>
    </p:spTree>
    <p:extLst>
      <p:ext uri="{BB962C8B-B14F-4D97-AF65-F5344CB8AC3E}">
        <p14:creationId xmlns:p14="http://schemas.microsoft.com/office/powerpoint/2010/main" val="3482663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16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0A9B6B7-C5AD-483E-96EF-77520ADAB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55" t="25763" r="59705" b="18067"/>
          <a:stretch/>
        </p:blipFill>
        <p:spPr>
          <a:xfrm>
            <a:off x="6854516" y="1461039"/>
            <a:ext cx="5077134" cy="4502881"/>
          </a:xfrm>
          <a:prstGeom prst="rect">
            <a:avLst/>
          </a:prstGeom>
        </p:spPr>
      </p:pic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B809865C-4DA3-43FD-8791-C1FCA24A7B23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Geolocation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6949D20-B545-4AD2-9127-60BC11C3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63745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CA7D838-4915-49B0-BD3F-9768A2F16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97" y="77991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6EC0E74-EC88-4B1A-956E-7E0420AB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39" y="881443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4F2088-024F-49FC-9EE5-3B1E51B2CF15}"/>
              </a:ext>
            </a:extLst>
          </p:cNvPr>
          <p:cNvCxnSpPr>
            <a:cxnSpLocks/>
          </p:cNvCxnSpPr>
          <p:nvPr/>
        </p:nvCxnSpPr>
        <p:spPr>
          <a:xfrm>
            <a:off x="5069840" y="2011680"/>
            <a:ext cx="1767840" cy="2529840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773F2A-A74B-4A47-9EBF-49BDD76DFE37}"/>
              </a:ext>
            </a:extLst>
          </p:cNvPr>
          <p:cNvCxnSpPr>
            <a:cxnSpLocks/>
          </p:cNvCxnSpPr>
          <p:nvPr/>
        </p:nvCxnSpPr>
        <p:spPr>
          <a:xfrm>
            <a:off x="3321113" y="1935933"/>
            <a:ext cx="3374327" cy="2808787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9E454AC-12A6-4899-9E29-C2A5E05AFA9D}"/>
              </a:ext>
            </a:extLst>
          </p:cNvPr>
          <p:cNvCxnSpPr>
            <a:cxnSpLocks/>
          </p:cNvCxnSpPr>
          <p:nvPr/>
        </p:nvCxnSpPr>
        <p:spPr>
          <a:xfrm>
            <a:off x="1809184" y="2687370"/>
            <a:ext cx="4876096" cy="2372310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4D849D-24AD-47F2-89B6-7B29D9671512}"/>
              </a:ext>
            </a:extLst>
          </p:cNvPr>
          <p:cNvSpPr txBox="1"/>
          <p:nvPr/>
        </p:nvSpPr>
        <p:spPr>
          <a:xfrm>
            <a:off x="243036" y="645561"/>
            <a:ext cx="193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GNSS Satellite Constellation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5B07AC7-4CB3-4B8C-A579-3F0D3FBCDE91}"/>
              </a:ext>
            </a:extLst>
          </p:cNvPr>
          <p:cNvGrpSpPr/>
          <p:nvPr/>
        </p:nvGrpSpPr>
        <p:grpSpPr>
          <a:xfrm>
            <a:off x="8919210" y="5848350"/>
            <a:ext cx="2169967" cy="676275"/>
            <a:chOff x="9467850" y="2495550"/>
            <a:chExt cx="2169967" cy="6762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1D09C2-5466-4645-A553-09DF60F5286F}"/>
                </a:ext>
              </a:extLst>
            </p:cNvPr>
            <p:cNvSpPr txBox="1"/>
            <p:nvPr/>
          </p:nvSpPr>
          <p:spPr>
            <a:xfrm>
              <a:off x="10060141" y="2637103"/>
              <a:ext cx="15776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Trilateration</a:t>
              </a:r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3D8C18AC-55C7-4FFD-A131-E395BBC3A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7850" y="2495550"/>
              <a:ext cx="676275" cy="67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666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17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2B53394-5F6F-4770-8750-B60F3A2A8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057" t="25880" r="3694" b="18165"/>
          <a:stretch/>
        </p:blipFill>
        <p:spPr>
          <a:xfrm>
            <a:off x="5996940" y="1114425"/>
            <a:ext cx="4324350" cy="4648199"/>
          </a:xfrm>
          <a:prstGeom prst="rect">
            <a:avLst/>
          </a:prstGeom>
        </p:spPr>
      </p:pic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F86434DD-FED7-48D9-899F-E019ED910D62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Accelerometer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E1702A-9E36-4990-BCEA-2F7F6516F8A0}"/>
              </a:ext>
            </a:extLst>
          </p:cNvPr>
          <p:cNvGrpSpPr/>
          <p:nvPr/>
        </p:nvGrpSpPr>
        <p:grpSpPr>
          <a:xfrm>
            <a:off x="2037080" y="1981199"/>
            <a:ext cx="3246120" cy="3081919"/>
            <a:chOff x="2329180" y="2387600"/>
            <a:chExt cx="2611120" cy="24790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7F5C57-429F-4C39-97C1-15EB7F9DB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63" b="92560" l="880" r="82469">
                          <a14:foregroundMark x1="12405" y1="79863" x2="32575" y2="86494"/>
                          <a14:foregroundMark x1="32575" y1="86494" x2="22141" y2="72584"/>
                          <a14:foregroundMark x1="22141" y1="72584" x2="14316" y2="51678"/>
                          <a14:foregroundMark x1="14316" y1="51678" x2="6794" y2="43955"/>
                          <a14:foregroundMark x1="6794" y1="43955" x2="9736" y2="53498"/>
                          <a14:foregroundMark x1="9736" y1="53498" x2="18320" y2="31500"/>
                          <a14:foregroundMark x1="18320" y1="31500" x2="14073" y2="17509"/>
                          <a14:foregroundMark x1="14073" y1="17509" x2="30179" y2="8087"/>
                          <a14:foregroundMark x1="30179" y1="8087" x2="38854" y2="13344"/>
                          <a14:foregroundMark x1="38854" y1="13344" x2="77707" y2="13223"/>
                          <a14:foregroundMark x1="77707" y1="13223" x2="83712" y2="22847"/>
                          <a14:foregroundMark x1="83712" y1="22847" x2="80952" y2="54387"/>
                          <a14:foregroundMark x1="80952" y1="54387" x2="75887" y2="65750"/>
                          <a14:foregroundMark x1="75887" y1="65750" x2="80983" y2="84553"/>
                          <a14:foregroundMark x1="80983" y1="84553" x2="69305" y2="88354"/>
                          <a14:foregroundMark x1="69305" y1="88354" x2="60661" y2="84189"/>
                          <a14:foregroundMark x1="60661" y1="84189" x2="34880" y2="85321"/>
                          <a14:foregroundMark x1="34880" y1="85321" x2="24537" y2="80348"/>
                          <a14:foregroundMark x1="24537" y1="80348" x2="18380" y2="74484"/>
                          <a14:foregroundMark x1="18380" y1="74484" x2="17288" y2="64658"/>
                          <a14:foregroundMark x1="17288" y1="64658" x2="18744" y2="42742"/>
                          <a14:foregroundMark x1="18744" y1="42742" x2="18684" y2="24869"/>
                          <a14:foregroundMark x1="18684" y1="24869" x2="23901" y2="54226"/>
                          <a14:foregroundMark x1="23901" y1="54226" x2="19108" y2="71533"/>
                          <a14:foregroundMark x1="19108" y1="71533" x2="14528" y2="63850"/>
                          <a14:foregroundMark x1="14528" y1="63850" x2="38914" y2="74848"/>
                          <a14:foregroundMark x1="38914" y1="74848" x2="70822" y2="67772"/>
                          <a14:foregroundMark x1="70822" y1="67772" x2="71641" y2="46785"/>
                          <a14:foregroundMark x1="71641" y1="46785" x2="39703" y2="42903"/>
                          <a14:foregroundMark x1="39703" y1="42903" x2="48074" y2="61383"/>
                          <a14:foregroundMark x1="48074" y1="61383" x2="71216" y2="48443"/>
                          <a14:foregroundMark x1="71216" y1="48443" x2="52442" y2="25273"/>
                          <a14:foregroundMark x1="52442" y1="25273" x2="30300" y2="36676"/>
                          <a14:foregroundMark x1="30300" y1="36676" x2="45708" y2="68055"/>
                          <a14:foregroundMark x1="45708" y1="68055" x2="68032" y2="75374"/>
                          <a14:foregroundMark x1="68032" y1="75374" x2="77222" y2="72260"/>
                          <a14:foregroundMark x1="77222" y1="72260" x2="79436" y2="56854"/>
                          <a14:foregroundMark x1="79436" y1="56854" x2="77009" y2="31662"/>
                          <a14:foregroundMark x1="77009" y1="31662" x2="64574" y2="20501"/>
                          <a14:foregroundMark x1="64574" y1="20501" x2="42554" y2="21391"/>
                          <a14:foregroundMark x1="42554" y1="21391" x2="24932" y2="29236"/>
                          <a14:foregroundMark x1="24932" y1="29236" x2="18259" y2="20582"/>
                          <a14:foregroundMark x1="18259" y1="20582" x2="24264" y2="44804"/>
                          <a14:foregroundMark x1="24264" y1="44804" x2="24143" y2="67125"/>
                          <a14:foregroundMark x1="24143" y1="67125" x2="18957" y2="74565"/>
                          <a14:foregroundMark x1="18957" y1="74565" x2="27813" y2="79863"/>
                          <a14:foregroundMark x1="27813" y1="79863" x2="76858" y2="81520"/>
                          <a14:foregroundMark x1="76858" y1="81520" x2="81984" y2="69106"/>
                          <a14:foregroundMark x1="81984" y1="69106" x2="83439" y2="78892"/>
                          <a14:foregroundMark x1="83439" y1="78892" x2="78314" y2="23858"/>
                          <a14:foregroundMark x1="78314" y1="23858" x2="78526" y2="11767"/>
                          <a14:foregroundMark x1="78526" y1="11767" x2="60176" y2="9422"/>
                          <a14:foregroundMark x1="60176" y1="9422" x2="36973" y2="10797"/>
                          <a14:foregroundMark x1="36973" y1="10797" x2="28723" y2="22240"/>
                          <a14:foregroundMark x1="28723" y1="22240" x2="18441" y2="19329"/>
                          <a14:foregroundMark x1="18441" y1="19329" x2="25902" y2="11403"/>
                          <a14:foregroundMark x1="25902" y1="11403" x2="17956" y2="34937"/>
                          <a14:foregroundMark x1="17956" y1="34937" x2="18623" y2="60655"/>
                          <a14:foregroundMark x1="18623" y1="60655" x2="13527" y2="71735"/>
                          <a14:foregroundMark x1="13527" y1="71735" x2="13285" y2="74646"/>
                          <a14:foregroundMark x1="26721" y1="86615" x2="32059" y2="87748"/>
                          <a14:foregroundMark x1="27146" y1="88718" x2="32211" y2="86211"/>
                          <a14:foregroundMark x1="29026" y1="89891" x2="29026" y2="89891"/>
                          <a14:foregroundMark x1="29178" y1="92560" x2="29451" y2="89123"/>
                          <a14:foregroundMark x1="25569" y1="86979" x2="15408" y2="84351"/>
                          <a14:foregroundMark x1="15408" y1="84351" x2="12860" y2="79660"/>
                          <a14:foregroundMark x1="77555" y1="78892" x2="82075" y2="68783"/>
                          <a14:foregroundMark x1="82075" y1="68783" x2="80285" y2="58108"/>
                          <a14:foregroundMark x1="80285" y1="58108" x2="82075" y2="32430"/>
                          <a14:foregroundMark x1="82075" y1="32430" x2="78678" y2="19571"/>
                          <a14:foregroundMark x1="78678" y1="19571" x2="82196" y2="28023"/>
                          <a14:foregroundMark x1="82196" y1="28023" x2="82469" y2="34816"/>
                          <a14:foregroundMark x1="54019" y1="61747" x2="74522" y2="66761"/>
                          <a14:foregroundMark x1="48377" y1="74848" x2="70610" y2="50222"/>
                          <a14:foregroundMark x1="62238" y1="72341" x2="64998" y2="72543"/>
                          <a14:foregroundMark x1="60934" y1="55600" x2="77131" y2="65022"/>
                          <a14:foregroundMark x1="22384" y1="29236" x2="30907" y2="39628"/>
                          <a14:foregroundMark x1="28602" y1="7076" x2="28602" y2="7279"/>
                          <a14:foregroundMark x1="29330" y1="4003" x2="30755" y2="4772"/>
                          <a14:foregroundMark x1="23264" y1="39062" x2="32059" y2="36919"/>
                          <a14:foregroundMark x1="24537" y1="41367" x2="31635" y2="35180"/>
                          <a14:foregroundMark x1="46345" y1="78690" x2="52563" y2="78690"/>
                          <a14:foregroundMark x1="11131" y1="56167" x2="3549" y2="44076"/>
                          <a14:foregroundMark x1="3549" y1="44076" x2="10555" y2="39426"/>
                          <a14:foregroundMark x1="5065" y1="45572" x2="6005" y2="56045"/>
                          <a14:foregroundMark x1="6005" y1="56045" x2="3579" y2="45451"/>
                          <a14:foregroundMark x1="3579" y1="45451" x2="5823" y2="55681"/>
                          <a14:foregroundMark x1="5823" y1="55681" x2="2730" y2="45249"/>
                          <a14:foregroundMark x1="2730" y1="45249" x2="2032" y2="48079"/>
                          <a14:foregroundMark x1="2032" y1="41731" x2="11708" y2="39992"/>
                          <a14:foregroundMark x1="2608" y1="55237" x2="8796" y2="58674"/>
                          <a14:foregroundMark x1="3033" y1="57541" x2="8675" y2="59846"/>
                          <a14:foregroundMark x1="2608" y1="59280" x2="8675" y2="59846"/>
                          <a14:foregroundMark x1="2457" y1="39062" x2="9979" y2="38658"/>
                          <a14:foregroundMark x1="2032" y1="37687" x2="9524" y2="36150"/>
                          <a14:foregroundMark x1="2730" y1="36555" x2="7370" y2="36555"/>
                          <a14:foregroundMark x1="880" y1="36717" x2="3913" y2="37323"/>
                          <a14:foregroundMark x1="9524" y1="60412" x2="5914" y2="60049"/>
                          <a14:foregroundMark x1="1335" y1="58471" x2="6642" y2="59118"/>
                          <a14:foregroundMark x1="2032" y1="59765" x2="2032" y2="59765"/>
                          <a14:foregroundMark x1="6248" y1="59402" x2="1062" y2="598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9" t="38543" r="54493" b="30300"/>
            <a:stretch/>
          </p:blipFill>
          <p:spPr>
            <a:xfrm rot="5400000">
              <a:off x="2480030" y="2389151"/>
              <a:ext cx="2204720" cy="2445464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4DCB72-FB49-4A73-B776-67E17B311CE2}"/>
                </a:ext>
              </a:extLst>
            </p:cNvPr>
            <p:cNvSpPr/>
            <p:nvPr/>
          </p:nvSpPr>
          <p:spPr>
            <a:xfrm>
              <a:off x="2329180" y="2387600"/>
              <a:ext cx="2611120" cy="2479040"/>
            </a:xfrm>
            <a:custGeom>
              <a:avLst/>
              <a:gdLst>
                <a:gd name="connsiteX0" fmla="*/ 528320 w 2611120"/>
                <a:gd name="connsiteY0" fmla="*/ 0 h 2489200"/>
                <a:gd name="connsiteX1" fmla="*/ 2611120 w 2611120"/>
                <a:gd name="connsiteY1" fmla="*/ 0 h 2489200"/>
                <a:gd name="connsiteX2" fmla="*/ 2611120 w 2611120"/>
                <a:gd name="connsiteY2" fmla="*/ 914400 h 2489200"/>
                <a:gd name="connsiteX3" fmla="*/ 1056640 w 2611120"/>
                <a:gd name="connsiteY3" fmla="*/ 914400 h 2489200"/>
                <a:gd name="connsiteX4" fmla="*/ 1056640 w 2611120"/>
                <a:gd name="connsiteY4" fmla="*/ 2489200 h 2489200"/>
                <a:gd name="connsiteX5" fmla="*/ 0 w 2611120"/>
                <a:gd name="connsiteY5" fmla="*/ 2489200 h 2489200"/>
                <a:gd name="connsiteX6" fmla="*/ 0 w 2611120"/>
                <a:gd name="connsiteY6" fmla="*/ 904240 h 2489200"/>
                <a:gd name="connsiteX7" fmla="*/ 528320 w 2611120"/>
                <a:gd name="connsiteY7" fmla="*/ 904240 h 248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11120" h="2489200">
                  <a:moveTo>
                    <a:pt x="528320" y="0"/>
                  </a:moveTo>
                  <a:lnTo>
                    <a:pt x="2611120" y="0"/>
                  </a:lnTo>
                  <a:lnTo>
                    <a:pt x="2611120" y="914400"/>
                  </a:lnTo>
                  <a:lnTo>
                    <a:pt x="1056640" y="914400"/>
                  </a:lnTo>
                  <a:lnTo>
                    <a:pt x="1056640" y="2489200"/>
                  </a:lnTo>
                  <a:lnTo>
                    <a:pt x="0" y="2489200"/>
                  </a:lnTo>
                  <a:lnTo>
                    <a:pt x="0" y="904240"/>
                  </a:lnTo>
                  <a:lnTo>
                    <a:pt x="528320" y="904240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9639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F152DC2-02A3-42F7-8E29-CEC9DD0CF575}"/>
              </a:ext>
            </a:extLst>
          </p:cNvPr>
          <p:cNvGrpSpPr/>
          <p:nvPr/>
        </p:nvGrpSpPr>
        <p:grpSpPr>
          <a:xfrm>
            <a:off x="8463242" y="2254399"/>
            <a:ext cx="1152525" cy="139700"/>
            <a:chOff x="7934325" y="1922144"/>
            <a:chExt cx="1152525" cy="139700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1EDA3D2-B918-45EA-ACEA-89FF2E6BF5C3}"/>
                </a:ext>
              </a:extLst>
            </p:cNvPr>
            <p:cNvCxnSpPr>
              <a:cxnSpLocks/>
            </p:cNvCxnSpPr>
            <p:nvPr/>
          </p:nvCxnSpPr>
          <p:spPr>
            <a:xfrm>
              <a:off x="8272183" y="2061844"/>
              <a:ext cx="814667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A01E370-0E7A-466F-9BF9-37C6FC80BF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4325" y="1922144"/>
              <a:ext cx="1152525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16072D2-3E1B-467E-BD14-ECD78EF4FD8A}"/>
              </a:ext>
            </a:extLst>
          </p:cNvPr>
          <p:cNvGrpSpPr/>
          <p:nvPr/>
        </p:nvGrpSpPr>
        <p:grpSpPr>
          <a:xfrm>
            <a:off x="8463242" y="2810211"/>
            <a:ext cx="1152525" cy="139700"/>
            <a:chOff x="7934325" y="1922144"/>
            <a:chExt cx="1152525" cy="13970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923626F-7C26-4C49-98C0-9F117DCEF7FB}"/>
                </a:ext>
              </a:extLst>
            </p:cNvPr>
            <p:cNvCxnSpPr>
              <a:cxnSpLocks/>
            </p:cNvCxnSpPr>
            <p:nvPr/>
          </p:nvCxnSpPr>
          <p:spPr>
            <a:xfrm>
              <a:off x="8262658" y="2061844"/>
              <a:ext cx="824192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048CDA7-62D6-4191-9C19-D3276327F2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34325" y="1922144"/>
              <a:ext cx="1152525" cy="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18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2B53394-5F6F-4770-8750-B60F3A2A8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057" t="25880" r="3694" b="18165"/>
          <a:stretch/>
        </p:blipFill>
        <p:spPr>
          <a:xfrm>
            <a:off x="1713865" y="1114425"/>
            <a:ext cx="4324350" cy="4648199"/>
          </a:xfrm>
          <a:prstGeom prst="rect">
            <a:avLst/>
          </a:prstGeom>
        </p:spPr>
      </p:pic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F86434DD-FED7-48D9-899F-E019ED910D62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Communication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722874-09AC-4482-AAF7-96B356C34CC8}"/>
              </a:ext>
            </a:extLst>
          </p:cNvPr>
          <p:cNvSpPr/>
          <p:nvPr/>
        </p:nvSpPr>
        <p:spPr>
          <a:xfrm>
            <a:off x="7999057" y="1564789"/>
            <a:ext cx="1254760" cy="3657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Master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037644-3207-46BB-A74B-ECB51D34E469}"/>
              </a:ext>
            </a:extLst>
          </p:cNvPr>
          <p:cNvSpPr/>
          <p:nvPr/>
        </p:nvSpPr>
        <p:spPr>
          <a:xfrm>
            <a:off x="9599257" y="2697181"/>
            <a:ext cx="1254760" cy="3657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Slave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87EEBF-8E24-4612-BC51-75DC456552C1}"/>
              </a:ext>
            </a:extLst>
          </p:cNvPr>
          <p:cNvSpPr/>
          <p:nvPr/>
        </p:nvSpPr>
        <p:spPr>
          <a:xfrm>
            <a:off x="9611957" y="2141369"/>
            <a:ext cx="1254760" cy="3657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Slave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2DC2D3-1DA7-4F37-8371-D82FDB332673}"/>
              </a:ext>
            </a:extLst>
          </p:cNvPr>
          <p:cNvGrpSpPr/>
          <p:nvPr/>
        </p:nvGrpSpPr>
        <p:grpSpPr>
          <a:xfrm>
            <a:off x="8466417" y="1930549"/>
            <a:ext cx="320040" cy="1257152"/>
            <a:chOff x="9337040" y="2164080"/>
            <a:chExt cx="320040" cy="285496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4F84BEB-C4CC-4C21-9537-81A6820020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7080" y="2164080"/>
              <a:ext cx="0" cy="285496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4A67C61-E8D0-436A-BA9B-F412A9E39C8D}"/>
                </a:ext>
              </a:extLst>
            </p:cNvPr>
            <p:cNvCxnSpPr/>
            <p:nvPr/>
          </p:nvCxnSpPr>
          <p:spPr>
            <a:xfrm>
              <a:off x="9337040" y="2164080"/>
              <a:ext cx="0" cy="285496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9A3B86-3716-4B81-873C-CE33153CB091}"/>
              </a:ext>
            </a:extLst>
          </p:cNvPr>
          <p:cNvGrpSpPr/>
          <p:nvPr/>
        </p:nvGrpSpPr>
        <p:grpSpPr>
          <a:xfrm>
            <a:off x="8071130" y="3203824"/>
            <a:ext cx="1110614" cy="307777"/>
            <a:chOff x="8076527" y="3537199"/>
            <a:chExt cx="1110614" cy="3077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0611B2-75D4-4BC1-821B-A5979D839561}"/>
                </a:ext>
              </a:extLst>
            </p:cNvPr>
            <p:cNvSpPr txBox="1"/>
            <p:nvPr/>
          </p:nvSpPr>
          <p:spPr>
            <a:xfrm>
              <a:off x="8601036" y="3537199"/>
              <a:ext cx="58610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SCL</a:t>
              </a:r>
              <a:endParaRPr lang="en-US" sz="14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8FC5B0-0B81-455A-B1AC-70F8FF491F16}"/>
                </a:ext>
              </a:extLst>
            </p:cNvPr>
            <p:cNvSpPr txBox="1"/>
            <p:nvPr/>
          </p:nvSpPr>
          <p:spPr>
            <a:xfrm>
              <a:off x="8076527" y="3537199"/>
              <a:ext cx="5613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SDA</a:t>
              </a:r>
              <a:endParaRPr lang="en-US" sz="1400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D87F67D-EAAD-42B6-BE58-E0A29F45519A}"/>
              </a:ext>
            </a:extLst>
          </p:cNvPr>
          <p:cNvSpPr txBox="1"/>
          <p:nvPr/>
        </p:nvSpPr>
        <p:spPr>
          <a:xfrm>
            <a:off x="7275829" y="904994"/>
            <a:ext cx="1473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I2C Bus:</a:t>
            </a:r>
            <a:endParaRPr lang="en-US" dirty="0">
              <a:latin typeface="JetBrains Mono SemiBold" panose="02000009000000000000" pitchFamily="49" charset="0"/>
              <a:ea typeface="JetBrains Mono SemiBold" panose="02000009000000000000" pitchFamily="49" charset="0"/>
              <a:cs typeface="JetBrains Mono SemiBold" panose="02000009000000000000" pitchFamily="49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07DEE1-15FD-434F-BBD5-993CC496E5A4}"/>
              </a:ext>
            </a:extLst>
          </p:cNvPr>
          <p:cNvSpPr txBox="1"/>
          <p:nvPr/>
        </p:nvSpPr>
        <p:spPr>
          <a:xfrm>
            <a:off x="7275829" y="4010144"/>
            <a:ext cx="2392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Register Access:</a:t>
            </a:r>
            <a:endParaRPr lang="en-US" dirty="0">
              <a:latin typeface="JetBrains Mono SemiBold" panose="02000009000000000000" pitchFamily="49" charset="0"/>
              <a:ea typeface="JetBrains Mono SemiBold" panose="02000009000000000000" pitchFamily="49" charset="0"/>
              <a:cs typeface="JetBrains Mono SemiBold" panose="02000009000000000000" pitchFamily="49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1BB8B46-07C5-4305-92B3-14186BD61648}"/>
              </a:ext>
            </a:extLst>
          </p:cNvPr>
          <p:cNvSpPr/>
          <p:nvPr/>
        </p:nvSpPr>
        <p:spPr>
          <a:xfrm>
            <a:off x="3346450" y="4165600"/>
            <a:ext cx="901700" cy="1244600"/>
          </a:xfrm>
          <a:prstGeom prst="rect">
            <a:avLst/>
          </a:prstGeom>
          <a:pattFill prst="wdUpDiag">
            <a:fgClr>
              <a:srgbClr val="F3FFF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2" name="Table 42">
            <a:extLst>
              <a:ext uri="{FF2B5EF4-FFF2-40B4-BE49-F238E27FC236}">
                <a16:creationId xmlns:a16="http://schemas.microsoft.com/office/drawing/2014/main" id="{854F0DCE-1DD6-4B90-BA25-370D0952E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985344"/>
              </p:ext>
            </p:extLst>
          </p:nvPr>
        </p:nvGraphicFramePr>
        <p:xfrm>
          <a:off x="8032750" y="5353894"/>
          <a:ext cx="2692400" cy="365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550">
                  <a:extLst>
                    <a:ext uri="{9D8B030D-6E8A-4147-A177-3AD203B41FA5}">
                      <a16:colId xmlns:a16="http://schemas.microsoft.com/office/drawing/2014/main" val="3024874913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2785279342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2785700414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3168299070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3114182387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1461033708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2604947600"/>
                    </a:ext>
                  </a:extLst>
                </a:gridCol>
                <a:gridCol w="336550">
                  <a:extLst>
                    <a:ext uri="{9D8B030D-6E8A-4147-A177-3AD203B41FA5}">
                      <a16:colId xmlns:a16="http://schemas.microsoft.com/office/drawing/2014/main" val="4195551118"/>
                    </a:ext>
                  </a:extLst>
                </a:gridCol>
              </a:tblGrid>
              <a:tr h="271354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JetBrains Mono" panose="02000009000000000000" pitchFamily="49" charset="0"/>
                          <a:ea typeface="JetBrains Mono" panose="02000009000000000000" pitchFamily="49" charset="0"/>
                          <a:cs typeface="JetBrains Mono" panose="02000009000000000000" pitchFamily="49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446972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5BAC3EC2-661E-4817-B9B1-8ED5FAFCEB0A}"/>
              </a:ext>
            </a:extLst>
          </p:cNvPr>
          <p:cNvGrpSpPr/>
          <p:nvPr/>
        </p:nvGrpSpPr>
        <p:grpSpPr>
          <a:xfrm flipV="1">
            <a:off x="9218930" y="4638674"/>
            <a:ext cx="320040" cy="628015"/>
            <a:chOff x="9337040" y="2164080"/>
            <a:chExt cx="320040" cy="2854960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A7D6C1C-CE2E-4A50-8B33-B7E0CF3AF3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7080" y="2164080"/>
              <a:ext cx="0" cy="285496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73201BC-2970-4C66-811A-DEAE8E6F1AA5}"/>
                </a:ext>
              </a:extLst>
            </p:cNvPr>
            <p:cNvCxnSpPr/>
            <p:nvPr/>
          </p:nvCxnSpPr>
          <p:spPr>
            <a:xfrm>
              <a:off x="9337040" y="2164080"/>
              <a:ext cx="0" cy="2854960"/>
            </a:xfrm>
            <a:prstGeom prst="straightConnector1">
              <a:avLst/>
            </a:prstGeom>
            <a:ln w="38100" cap="rnd">
              <a:solidFill>
                <a:schemeClr val="tx1"/>
              </a:solidFill>
              <a:round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B7C1772-B37A-4404-A290-6B545A917B3B}"/>
              </a:ext>
            </a:extLst>
          </p:cNvPr>
          <p:cNvGrpSpPr/>
          <p:nvPr/>
        </p:nvGrpSpPr>
        <p:grpSpPr>
          <a:xfrm>
            <a:off x="8355013" y="4794032"/>
            <a:ext cx="2047875" cy="307777"/>
            <a:chOff x="8353425" y="4841657"/>
            <a:chExt cx="2047875" cy="307777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74D9611-7D3C-4CCF-9B3C-9A0E69B396CE}"/>
                </a:ext>
              </a:extLst>
            </p:cNvPr>
            <p:cNvSpPr txBox="1"/>
            <p:nvPr/>
          </p:nvSpPr>
          <p:spPr>
            <a:xfrm>
              <a:off x="9616407" y="4841657"/>
              <a:ext cx="7848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Write</a:t>
              </a:r>
              <a:endParaRPr lang="en-US" sz="14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A8BF8E3-1FB2-41AB-9A60-2F685E6A66E0}"/>
                </a:ext>
              </a:extLst>
            </p:cNvPr>
            <p:cNvSpPr txBox="1"/>
            <p:nvPr/>
          </p:nvSpPr>
          <p:spPr>
            <a:xfrm>
              <a:off x="8353425" y="4841657"/>
              <a:ext cx="6667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tx1"/>
                  </a:solidFill>
                  <a:latin typeface="JetBrains Mono" panose="02000009000000000000" pitchFamily="49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Read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997913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E28AF-D969-4AF2-8E30-424095461FC1}"/>
              </a:ext>
            </a:extLst>
          </p:cNvPr>
          <p:cNvSpPr txBox="1"/>
          <p:nvPr/>
        </p:nvSpPr>
        <p:spPr>
          <a:xfrm>
            <a:off x="9104125" y="1984332"/>
            <a:ext cx="192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Acceleration Measurement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66AB3-9E77-49C1-981A-5945A1AE5440}"/>
              </a:ext>
            </a:extLst>
          </p:cNvPr>
          <p:cNvSpPr txBox="1"/>
          <p:nvPr/>
        </p:nvSpPr>
        <p:spPr>
          <a:xfrm>
            <a:off x="9104125" y="4413207"/>
            <a:ext cx="134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" panose="020B0502040204020203" pitchFamily="34" charset="0"/>
              </a:rPr>
              <a:t>Event Detection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6509DB-5786-4F20-9121-F8E70ECB8076}"/>
              </a:ext>
            </a:extLst>
          </p:cNvPr>
          <p:cNvGrpSpPr/>
          <p:nvPr/>
        </p:nvGrpSpPr>
        <p:grpSpPr>
          <a:xfrm>
            <a:off x="7197725" y="3867150"/>
            <a:ext cx="1800000" cy="1800000"/>
            <a:chOff x="7562850" y="3867150"/>
            <a:chExt cx="1800000" cy="1800000"/>
          </a:xfrm>
        </p:grpSpPr>
        <p:pic>
          <p:nvPicPr>
            <p:cNvPr id="6150" name="Picture 6">
              <a:extLst>
                <a:ext uri="{FF2B5EF4-FFF2-40B4-BE49-F238E27FC236}">
                  <a16:creationId xmlns:a16="http://schemas.microsoft.com/office/drawing/2014/main" id="{AACB4D4B-5C18-4D45-A0C3-923BDA5679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850" y="386715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35EC19B-909B-4198-85CF-270F4EC20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6675" y="3952875"/>
              <a:ext cx="581025" cy="58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F86434DD-FED7-48D9-899F-E019ED910D62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Accelerometer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9D1DF8-BF7F-43FB-BD2B-EC602C2A85BC}"/>
              </a:ext>
            </a:extLst>
          </p:cNvPr>
          <p:cNvGrpSpPr/>
          <p:nvPr/>
        </p:nvGrpSpPr>
        <p:grpSpPr>
          <a:xfrm>
            <a:off x="7337631" y="1518407"/>
            <a:ext cx="1460294" cy="1624843"/>
            <a:chOff x="7702756" y="1518407"/>
            <a:chExt cx="1460294" cy="162484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BE27BD9-02C5-46B7-A8E1-81A1534CD2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2756" y="2493782"/>
              <a:ext cx="484468" cy="649468"/>
            </a:xfrm>
            <a:prstGeom prst="straightConnector1">
              <a:avLst/>
            </a:prstGeom>
            <a:ln w="10160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3F70F35-46A7-4F7E-9EC5-870ABB6FCB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87224" y="1518407"/>
              <a:ext cx="0" cy="975375"/>
            </a:xfrm>
            <a:prstGeom prst="straightConnector1">
              <a:avLst/>
            </a:prstGeom>
            <a:ln w="10160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FEB3E5-3551-4277-B7D9-A55DD9B5248D}"/>
                </a:ext>
              </a:extLst>
            </p:cNvPr>
            <p:cNvCxnSpPr>
              <a:cxnSpLocks/>
            </p:cNvCxnSpPr>
            <p:nvPr/>
          </p:nvCxnSpPr>
          <p:spPr>
            <a:xfrm>
              <a:off x="8187224" y="2493782"/>
              <a:ext cx="975826" cy="0"/>
            </a:xfrm>
            <a:prstGeom prst="straightConnector1">
              <a:avLst/>
            </a:prstGeom>
            <a:ln w="10160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DDB66A54-7FB4-4424-90F8-BCFFB7C8E2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057" t="25880" r="3694" b="18165"/>
          <a:stretch/>
        </p:blipFill>
        <p:spPr>
          <a:xfrm>
            <a:off x="1713865" y="1114425"/>
            <a:ext cx="4324350" cy="46481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205BAD0-9FF3-4D9F-B96B-6618E7FA7CE8}"/>
              </a:ext>
            </a:extLst>
          </p:cNvPr>
          <p:cNvSpPr/>
          <p:nvPr/>
        </p:nvSpPr>
        <p:spPr>
          <a:xfrm>
            <a:off x="3346450" y="4165600"/>
            <a:ext cx="901700" cy="1244600"/>
          </a:xfrm>
          <a:prstGeom prst="rect">
            <a:avLst/>
          </a:prstGeom>
          <a:pattFill prst="wdUpDiag">
            <a:fgClr>
              <a:srgbClr val="F3FFF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13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21864-9BA4-44A3-A1B7-4AEABB6E6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BEF6B6-A99F-4A63-83BC-C3A9DB4E9BF9}"/>
              </a:ext>
            </a:extLst>
          </p:cNvPr>
          <p:cNvGrpSpPr/>
          <p:nvPr/>
        </p:nvGrpSpPr>
        <p:grpSpPr>
          <a:xfrm>
            <a:off x="2808011" y="1460099"/>
            <a:ext cx="2877851" cy="707886"/>
            <a:chOff x="2808011" y="1460099"/>
            <a:chExt cx="2877851" cy="707886"/>
          </a:xfrm>
        </p:grpSpPr>
        <p:sp>
          <p:nvSpPr>
            <p:cNvPr id="5" name="Rectangle: Top Corners Rounded 4">
              <a:hlinkClick r:id="rId3" action="ppaction://hlinksldjump"/>
              <a:extLst>
                <a:ext uri="{FF2B5EF4-FFF2-40B4-BE49-F238E27FC236}">
                  <a16:creationId xmlns:a16="http://schemas.microsoft.com/office/drawing/2014/main" id="{D59DE581-583B-4E3D-AB4E-CF6693A53754}"/>
                </a:ext>
              </a:extLst>
            </p:cNvPr>
            <p:cNvSpPr/>
            <p:nvPr/>
          </p:nvSpPr>
          <p:spPr>
            <a:xfrm rot="16200000">
              <a:off x="2838175" y="1432556"/>
              <a:ext cx="702645" cy="76297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lIns="0" tIns="0" rIns="0" bIns="0"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Bahnschrift SemiBold" panose="020B0502040204020203" pitchFamily="34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I</a:t>
              </a:r>
            </a:p>
          </p:txBody>
        </p:sp>
        <p:sp>
          <p:nvSpPr>
            <p:cNvPr id="11" name="TextBox 10">
              <a:hlinkClick r:id="rId3" action="ppaction://hlinksldjump"/>
              <a:extLst>
                <a:ext uri="{FF2B5EF4-FFF2-40B4-BE49-F238E27FC236}">
                  <a16:creationId xmlns:a16="http://schemas.microsoft.com/office/drawing/2014/main" id="{92ED2BF4-D802-49BF-92F2-2A64D72490C0}"/>
                </a:ext>
              </a:extLst>
            </p:cNvPr>
            <p:cNvSpPr txBox="1"/>
            <p:nvPr/>
          </p:nvSpPr>
          <p:spPr>
            <a:xfrm>
              <a:off x="3752319" y="1460099"/>
              <a:ext cx="1933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Bahnschrift SemiBold" panose="020B0502040204020203" pitchFamily="34" charset="0"/>
                </a:rPr>
                <a:t>Context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B56E2F-8E1F-4CC9-84CC-08FDCA41A25D}"/>
              </a:ext>
            </a:extLst>
          </p:cNvPr>
          <p:cNvGrpSpPr/>
          <p:nvPr/>
        </p:nvGrpSpPr>
        <p:grpSpPr>
          <a:xfrm>
            <a:off x="2808011" y="2379262"/>
            <a:ext cx="5763256" cy="707886"/>
            <a:chOff x="2808011" y="2379262"/>
            <a:chExt cx="5763256" cy="707886"/>
          </a:xfrm>
        </p:grpSpPr>
        <p:sp>
          <p:nvSpPr>
            <p:cNvPr id="7" name="Rectangle: Top Corners Rounded 6">
              <a:hlinkClick r:id="rId4" action="ppaction://hlinksldjump"/>
              <a:extLst>
                <a:ext uri="{FF2B5EF4-FFF2-40B4-BE49-F238E27FC236}">
                  <a16:creationId xmlns:a16="http://schemas.microsoft.com/office/drawing/2014/main" id="{280AD970-859C-499D-9D65-55D74452255E}"/>
                </a:ext>
              </a:extLst>
            </p:cNvPr>
            <p:cNvSpPr/>
            <p:nvPr/>
          </p:nvSpPr>
          <p:spPr>
            <a:xfrm rot="16200000">
              <a:off x="2838175" y="2351718"/>
              <a:ext cx="702645" cy="76297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lIns="0" tIns="0" rIns="0" bIns="0"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Bahnschrift SemiBold" panose="020B0502040204020203" pitchFamily="34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II</a:t>
              </a:r>
            </a:p>
          </p:txBody>
        </p:sp>
        <p:sp>
          <p:nvSpPr>
            <p:cNvPr id="12" name="TextBox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3E102959-0641-4C40-892D-41D0207F9C85}"/>
                </a:ext>
              </a:extLst>
            </p:cNvPr>
            <p:cNvSpPr txBox="1"/>
            <p:nvPr/>
          </p:nvSpPr>
          <p:spPr>
            <a:xfrm>
              <a:off x="3752319" y="2379262"/>
              <a:ext cx="4818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Bahnschrift SemiBold" panose="020B0502040204020203" pitchFamily="34" charset="0"/>
                </a:rPr>
                <a:t>Embedded Software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4A24ED-BC30-4E1C-901A-E7A733EACEE5}"/>
              </a:ext>
            </a:extLst>
          </p:cNvPr>
          <p:cNvGrpSpPr/>
          <p:nvPr/>
        </p:nvGrpSpPr>
        <p:grpSpPr>
          <a:xfrm>
            <a:off x="2808011" y="3298425"/>
            <a:ext cx="5429831" cy="707886"/>
            <a:chOff x="2808011" y="3298425"/>
            <a:chExt cx="5429831" cy="707886"/>
          </a:xfrm>
        </p:grpSpPr>
        <p:sp>
          <p:nvSpPr>
            <p:cNvPr id="8" name="Rectangle: Top Corners Rounded 7">
              <a:hlinkClick r:id="rId5" action="ppaction://hlinksldjump"/>
              <a:extLst>
                <a:ext uri="{FF2B5EF4-FFF2-40B4-BE49-F238E27FC236}">
                  <a16:creationId xmlns:a16="http://schemas.microsoft.com/office/drawing/2014/main" id="{B9A190F7-65F3-42F6-84FB-4CC9E9948A82}"/>
                </a:ext>
              </a:extLst>
            </p:cNvPr>
            <p:cNvSpPr/>
            <p:nvPr/>
          </p:nvSpPr>
          <p:spPr>
            <a:xfrm rot="16200000">
              <a:off x="2838175" y="3270880"/>
              <a:ext cx="702645" cy="76297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lIns="0" tIns="0" rIns="0" bIns="0"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Bahnschrift SemiBold" panose="020B0502040204020203" pitchFamily="34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III</a:t>
              </a:r>
            </a:p>
          </p:txBody>
        </p:sp>
        <p:sp>
          <p:nvSpPr>
            <p:cNvPr id="13" name="TextBox 12">
              <a:hlinkClick r:id="rId5" action="ppaction://hlinksldjump"/>
              <a:extLst>
                <a:ext uri="{FF2B5EF4-FFF2-40B4-BE49-F238E27FC236}">
                  <a16:creationId xmlns:a16="http://schemas.microsoft.com/office/drawing/2014/main" id="{53F12C72-047F-4A35-9064-554AA15CF3E7}"/>
                </a:ext>
              </a:extLst>
            </p:cNvPr>
            <p:cNvSpPr txBox="1"/>
            <p:nvPr/>
          </p:nvSpPr>
          <p:spPr>
            <a:xfrm>
              <a:off x="3752319" y="3298425"/>
              <a:ext cx="44855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Bahnschrift SemiBold" panose="020B0502040204020203" pitchFamily="34" charset="0"/>
                </a:rPr>
                <a:t>Monitoring System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2DCD2-C541-491A-905B-C0BFE03D072C}"/>
              </a:ext>
            </a:extLst>
          </p:cNvPr>
          <p:cNvGrpSpPr/>
          <p:nvPr/>
        </p:nvGrpSpPr>
        <p:grpSpPr>
          <a:xfrm>
            <a:off x="2808011" y="4217588"/>
            <a:ext cx="2868233" cy="707886"/>
            <a:chOff x="2808011" y="4217588"/>
            <a:chExt cx="2868233" cy="707886"/>
          </a:xfrm>
        </p:grpSpPr>
        <p:sp>
          <p:nvSpPr>
            <p:cNvPr id="9" name="Rectangle: Top Corners Rounded 8">
              <a:hlinkClick r:id="rId6" action="ppaction://hlinksldjump"/>
              <a:extLst>
                <a:ext uri="{FF2B5EF4-FFF2-40B4-BE49-F238E27FC236}">
                  <a16:creationId xmlns:a16="http://schemas.microsoft.com/office/drawing/2014/main" id="{4EC6F742-14AB-4915-818B-CAE99B46AD22}"/>
                </a:ext>
              </a:extLst>
            </p:cNvPr>
            <p:cNvSpPr/>
            <p:nvPr/>
          </p:nvSpPr>
          <p:spPr>
            <a:xfrm rot="16200000">
              <a:off x="2838175" y="4190042"/>
              <a:ext cx="702645" cy="76297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lIns="0" tIns="0" rIns="0" bIns="0"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Bahnschrift SemiBold" panose="020B0502040204020203" pitchFamily="34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IV</a:t>
              </a:r>
            </a:p>
          </p:txBody>
        </p:sp>
        <p:sp>
          <p:nvSpPr>
            <p:cNvPr id="14" name="TextBox 13">
              <a:hlinkClick r:id="rId6" action="ppaction://hlinksldjump"/>
              <a:extLst>
                <a:ext uri="{FF2B5EF4-FFF2-40B4-BE49-F238E27FC236}">
                  <a16:creationId xmlns:a16="http://schemas.microsoft.com/office/drawing/2014/main" id="{BDAFA48A-8C3A-4F6B-8370-FE6EF30DD156}"/>
                </a:ext>
              </a:extLst>
            </p:cNvPr>
            <p:cNvSpPr txBox="1"/>
            <p:nvPr/>
          </p:nvSpPr>
          <p:spPr>
            <a:xfrm>
              <a:off x="3752319" y="4217588"/>
              <a:ext cx="19239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Bahnschrift SemiBold" panose="020B0502040204020203" pitchFamily="34" charset="0"/>
                </a:rPr>
                <a:t>DevOps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CD3F51-16A1-4784-AD6C-7B3F53D03E3F}"/>
              </a:ext>
            </a:extLst>
          </p:cNvPr>
          <p:cNvGrpSpPr/>
          <p:nvPr/>
        </p:nvGrpSpPr>
        <p:grpSpPr>
          <a:xfrm>
            <a:off x="2808011" y="5136749"/>
            <a:ext cx="6575978" cy="707886"/>
            <a:chOff x="2808011" y="5136749"/>
            <a:chExt cx="6575978" cy="707886"/>
          </a:xfrm>
        </p:grpSpPr>
        <p:sp>
          <p:nvSpPr>
            <p:cNvPr id="10" name="Rectangle: Top Corners Rounded 9">
              <a:hlinkClick r:id="rId7" action="ppaction://hlinksldjump"/>
              <a:extLst>
                <a:ext uri="{FF2B5EF4-FFF2-40B4-BE49-F238E27FC236}">
                  <a16:creationId xmlns:a16="http://schemas.microsoft.com/office/drawing/2014/main" id="{019DA44E-A989-4002-B91D-6C24369B05A9}"/>
                </a:ext>
              </a:extLst>
            </p:cNvPr>
            <p:cNvSpPr/>
            <p:nvPr/>
          </p:nvSpPr>
          <p:spPr>
            <a:xfrm rot="16200000">
              <a:off x="2838175" y="5109206"/>
              <a:ext cx="702645" cy="762973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lIns="0" tIns="0" rIns="0" bIns="0" rtlCol="0" anchor="ctr"/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Bahnschrift SemiBold" panose="020B0502040204020203" pitchFamily="34" charset="0"/>
                  <a:ea typeface="JetBrains Mono" panose="02000009000000000000" pitchFamily="49" charset="0"/>
                  <a:cs typeface="JetBrains Mono" panose="02000009000000000000" pitchFamily="49" charset="0"/>
                </a:rPr>
                <a:t>V</a:t>
              </a:r>
            </a:p>
          </p:txBody>
        </p:sp>
        <p:sp>
          <p:nvSpPr>
            <p:cNvPr id="15" name="TextBox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C43F7A5D-698F-4E5F-9847-B58FBA782013}"/>
                </a:ext>
              </a:extLst>
            </p:cNvPr>
            <p:cNvSpPr txBox="1"/>
            <p:nvPr/>
          </p:nvSpPr>
          <p:spPr>
            <a:xfrm>
              <a:off x="3752319" y="5136749"/>
              <a:ext cx="56316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Bahnschrift SemiBold" panose="020B0502040204020203" pitchFamily="34" charset="0"/>
                </a:rPr>
                <a:t>Conclusion &amp; Prospects</a:t>
              </a:r>
            </a:p>
          </p:txBody>
        </p:sp>
      </p:grp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88D18C1E-986E-4A59-92F1-1F53EE1DA4CE}"/>
              </a:ext>
            </a:extLst>
          </p:cNvPr>
          <p:cNvSpPr/>
          <p:nvPr/>
        </p:nvSpPr>
        <p:spPr>
          <a:xfrm>
            <a:off x="4533900" y="-18106"/>
            <a:ext cx="3124200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044048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C7595E43-6A2E-47A9-870F-B3452968A31A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A4A21-F06D-47F8-872B-462939706423}"/>
              </a:ext>
            </a:extLst>
          </p:cNvPr>
          <p:cNvSpPr txBox="1"/>
          <p:nvPr/>
        </p:nvSpPr>
        <p:spPr>
          <a:xfrm>
            <a:off x="3938199" y="4352790"/>
            <a:ext cx="4315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Analysis &amp; Design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6080D2D-DB14-4F46-AD94-62F81D9345EE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49465-294C-4F4C-9F98-7FE6BF722F06}"/>
              </a:ext>
            </a:extLst>
          </p:cNvPr>
          <p:cNvSpPr txBox="1"/>
          <p:nvPr/>
        </p:nvSpPr>
        <p:spPr>
          <a:xfrm>
            <a:off x="3686529" y="1031474"/>
            <a:ext cx="481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Embedded Software</a:t>
            </a:r>
          </a:p>
        </p:txBody>
      </p:sp>
    </p:spTree>
    <p:extLst>
      <p:ext uri="{BB962C8B-B14F-4D97-AF65-F5344CB8AC3E}">
        <p14:creationId xmlns:p14="http://schemas.microsoft.com/office/powerpoint/2010/main" val="6169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15CC-3234-44EA-8E0D-A49A6679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82043D9-E202-4F4F-8E7F-0833F986BA0A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Requirements</a:t>
            </a:r>
          </a:p>
        </p:txBody>
      </p:sp>
      <p:pic>
        <p:nvPicPr>
          <p:cNvPr id="31" name="Picture 10">
            <a:extLst>
              <a:ext uri="{FF2B5EF4-FFF2-40B4-BE49-F238E27FC236}">
                <a16:creationId xmlns:a16="http://schemas.microsoft.com/office/drawing/2014/main" id="{51A4B731-1757-4533-99FB-FF2F750E0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75216">
            <a:off x="6009191" y="2097398"/>
            <a:ext cx="868491" cy="868492"/>
          </a:xfrm>
          <a:prstGeom prst="rect">
            <a:avLst/>
          </a:prstGeom>
          <a:noFill/>
          <a:effectLst>
            <a:outerShdw blurRad="381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28C713E-8F51-4399-BA87-708797CA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490" y="659591"/>
            <a:ext cx="1516521" cy="151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61282B1-2EB2-4746-A133-CA46DB86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64" y="2244529"/>
            <a:ext cx="1901996" cy="19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9F044C-49C9-497A-986A-8C0B5850E7C9}"/>
              </a:ext>
            </a:extLst>
          </p:cNvPr>
          <p:cNvGrpSpPr/>
          <p:nvPr/>
        </p:nvGrpSpPr>
        <p:grpSpPr>
          <a:xfrm>
            <a:off x="275104" y="2289998"/>
            <a:ext cx="868492" cy="1599557"/>
            <a:chOff x="275104" y="2289998"/>
            <a:chExt cx="868492" cy="1599557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8841566E-DE42-4FEC-9D87-745DEFD7F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04" y="2289998"/>
              <a:ext cx="868492" cy="868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0E8D86D4-C605-43AA-B8D7-96B671BA2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75104" y="3021064"/>
              <a:ext cx="868491" cy="868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9E7EDA-47B2-470D-904F-3FF2991F0C79}"/>
              </a:ext>
            </a:extLst>
          </p:cNvPr>
          <p:cNvGrpSpPr/>
          <p:nvPr/>
        </p:nvGrpSpPr>
        <p:grpSpPr>
          <a:xfrm>
            <a:off x="1400084" y="2214868"/>
            <a:ext cx="1956150" cy="785249"/>
            <a:chOff x="1400084" y="2214868"/>
            <a:chExt cx="1956150" cy="78524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A02BBD3-5464-4DD5-9C1C-4343B58E7D82}"/>
                </a:ext>
              </a:extLst>
            </p:cNvPr>
            <p:cNvCxnSpPr>
              <a:cxnSpLocks/>
            </p:cNvCxnSpPr>
            <p:nvPr/>
          </p:nvCxnSpPr>
          <p:spPr>
            <a:xfrm>
              <a:off x="1400084" y="3000117"/>
              <a:ext cx="1956150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DBC33D-81F3-4691-9820-BD852D87F413}"/>
                </a:ext>
              </a:extLst>
            </p:cNvPr>
            <p:cNvSpPr txBox="1"/>
            <p:nvPr/>
          </p:nvSpPr>
          <p:spPr>
            <a:xfrm>
              <a:off x="1663622" y="2214868"/>
              <a:ext cx="1429073" cy="7629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" panose="020B0502040204020203" pitchFamily="34" charset="0"/>
                </a:rPr>
                <a:t>Data</a:t>
              </a:r>
            </a:p>
            <a:p>
              <a:pPr algn="ctr"/>
              <a:r>
                <a:rPr lang="en-US" sz="2000" dirty="0">
                  <a:latin typeface="Bahnschrift" panose="020B0502040204020203" pitchFamily="34" charset="0"/>
                </a:rPr>
                <a:t>Collection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4E7EDBC-4616-4FB8-8733-6937114D1D2D}"/>
              </a:ext>
            </a:extLst>
          </p:cNvPr>
          <p:cNvGrpSpPr/>
          <p:nvPr/>
        </p:nvGrpSpPr>
        <p:grpSpPr>
          <a:xfrm>
            <a:off x="5192506" y="1645271"/>
            <a:ext cx="2572570" cy="1320108"/>
            <a:chOff x="5192506" y="1645271"/>
            <a:chExt cx="2572570" cy="132010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1E0821B-D44D-4D99-AF49-3FFFB580E2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2506" y="1645271"/>
              <a:ext cx="2572570" cy="1320108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1A5354D-CBC7-494C-857D-1993D43CE39B}"/>
                </a:ext>
              </a:extLst>
            </p:cNvPr>
            <p:cNvSpPr txBox="1"/>
            <p:nvPr/>
          </p:nvSpPr>
          <p:spPr>
            <a:xfrm rot="19945786">
              <a:off x="5278123" y="1789178"/>
              <a:ext cx="1848880" cy="43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" panose="020B0502040204020203" pitchFamily="34" charset="0"/>
                </a:rPr>
                <a:t>Transmission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93C4C94-55E4-4A27-B846-6CE24F62CFD2}"/>
              </a:ext>
            </a:extLst>
          </p:cNvPr>
          <p:cNvGrpSpPr/>
          <p:nvPr/>
        </p:nvGrpSpPr>
        <p:grpSpPr>
          <a:xfrm>
            <a:off x="3354637" y="3961075"/>
            <a:ext cx="1854063" cy="1525884"/>
            <a:chOff x="3354637" y="3961075"/>
            <a:chExt cx="1854063" cy="152588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60BBE7F-C633-4805-9D36-2C3C2CEC5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1857" y="4160945"/>
              <a:ext cx="621209" cy="621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211B1CCE-671A-4B80-8B1B-FBEC950F4949}"/>
                </a:ext>
              </a:extLst>
            </p:cNvPr>
            <p:cNvSpPr/>
            <p:nvPr/>
          </p:nvSpPr>
          <p:spPr>
            <a:xfrm rot="16200000">
              <a:off x="3780089" y="3968880"/>
              <a:ext cx="984746" cy="969136"/>
            </a:xfrm>
            <a:prstGeom prst="arc">
              <a:avLst>
                <a:gd name="adj1" fmla="val 3141148"/>
                <a:gd name="adj2" fmla="val 18936667"/>
              </a:avLst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9CD6FB9-0146-4160-A9B1-D9BB2D062C5A}"/>
                </a:ext>
              </a:extLst>
            </p:cNvPr>
            <p:cNvSpPr txBox="1"/>
            <p:nvPr/>
          </p:nvSpPr>
          <p:spPr>
            <a:xfrm>
              <a:off x="3354637" y="5055749"/>
              <a:ext cx="1854063" cy="43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" panose="020B0502040204020203" pitchFamily="34" charset="0"/>
                </a:rPr>
                <a:t>Time Keeping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2E69D5-C76C-4005-BE25-37064B8F857A}"/>
              </a:ext>
            </a:extLst>
          </p:cNvPr>
          <p:cNvGrpSpPr/>
          <p:nvPr/>
        </p:nvGrpSpPr>
        <p:grpSpPr>
          <a:xfrm>
            <a:off x="3480184" y="944721"/>
            <a:ext cx="1584556" cy="1450803"/>
            <a:chOff x="3480184" y="944721"/>
            <a:chExt cx="1584556" cy="1450803"/>
          </a:xfrm>
        </p:grpSpPr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F01AC2DD-75DD-4990-BFCB-20B70EC631F4}"/>
                </a:ext>
              </a:extLst>
            </p:cNvPr>
            <p:cNvSpPr/>
            <p:nvPr/>
          </p:nvSpPr>
          <p:spPr>
            <a:xfrm rot="5400000">
              <a:off x="3780089" y="1410778"/>
              <a:ext cx="984746" cy="984746"/>
            </a:xfrm>
            <a:prstGeom prst="arc">
              <a:avLst>
                <a:gd name="adj1" fmla="val 3141148"/>
                <a:gd name="adj2" fmla="val 18936667"/>
              </a:avLst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30EF93-A42B-491D-91D2-F91140999DBE}"/>
                </a:ext>
              </a:extLst>
            </p:cNvPr>
            <p:cNvSpPr txBox="1"/>
            <p:nvPr/>
          </p:nvSpPr>
          <p:spPr>
            <a:xfrm>
              <a:off x="3480184" y="944721"/>
              <a:ext cx="1584556" cy="43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" panose="020B0502040204020203" pitchFamily="34" charset="0"/>
                </a:rPr>
                <a:t>Processing</a:t>
              </a:r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1AEDE4A1-89D2-40AE-A422-93FA89EC4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948" y="1631989"/>
              <a:ext cx="471029" cy="471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2583AE-6A57-421E-B28B-B41C68073E40}"/>
              </a:ext>
            </a:extLst>
          </p:cNvPr>
          <p:cNvGrpSpPr/>
          <p:nvPr/>
        </p:nvGrpSpPr>
        <p:grpSpPr>
          <a:xfrm>
            <a:off x="1400084" y="3384298"/>
            <a:ext cx="1956150" cy="680381"/>
            <a:chOff x="1400084" y="3384298"/>
            <a:chExt cx="1956150" cy="68038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52734D6-4EBD-4417-89B4-6DC3C8372177}"/>
                </a:ext>
              </a:extLst>
            </p:cNvPr>
            <p:cNvSpPr txBox="1"/>
            <p:nvPr/>
          </p:nvSpPr>
          <p:spPr>
            <a:xfrm>
              <a:off x="1447672" y="3633469"/>
              <a:ext cx="1860974" cy="43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" panose="020B0502040204020203" pitchFamily="34" charset="0"/>
                </a:rPr>
                <a:t>Configuration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52119FC-0674-40EE-A525-298B8C80473C}"/>
                </a:ext>
              </a:extLst>
            </p:cNvPr>
            <p:cNvCxnSpPr>
              <a:cxnSpLocks/>
            </p:cNvCxnSpPr>
            <p:nvPr/>
          </p:nvCxnSpPr>
          <p:spPr>
            <a:xfrm>
              <a:off x="1400084" y="3384298"/>
              <a:ext cx="1956150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E16E45-F1DA-4F90-A805-74F303B689E6}"/>
              </a:ext>
            </a:extLst>
          </p:cNvPr>
          <p:cNvGrpSpPr/>
          <p:nvPr/>
        </p:nvGrpSpPr>
        <p:grpSpPr>
          <a:xfrm>
            <a:off x="5192506" y="2062147"/>
            <a:ext cx="2572570" cy="1320108"/>
            <a:chOff x="5192506" y="2062147"/>
            <a:chExt cx="2572570" cy="1320108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F7FF465-3ABE-4AA4-8BC2-D918CBDB1B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92506" y="2062147"/>
              <a:ext cx="2572570" cy="1320108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5AD16A5-CDCC-444F-A5D6-86B20DE46D8F}"/>
                </a:ext>
              </a:extLst>
            </p:cNvPr>
            <p:cNvSpPr txBox="1"/>
            <p:nvPr/>
          </p:nvSpPr>
          <p:spPr>
            <a:xfrm rot="19945786">
              <a:off x="6003857" y="2802759"/>
              <a:ext cx="1427346" cy="43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" panose="020B0502040204020203" pitchFamily="34" charset="0"/>
                </a:rPr>
                <a:t>Reception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1ACD02-166B-4201-963D-BB3D7412917E}"/>
              </a:ext>
            </a:extLst>
          </p:cNvPr>
          <p:cNvGrpSpPr/>
          <p:nvPr/>
        </p:nvGrpSpPr>
        <p:grpSpPr>
          <a:xfrm>
            <a:off x="9160409" y="2549335"/>
            <a:ext cx="2778505" cy="900000"/>
            <a:chOff x="9160409" y="2549335"/>
            <a:chExt cx="2778505" cy="900000"/>
          </a:xfrm>
        </p:grpSpPr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9018AAD2-D727-45B8-B630-0B5048D7E1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8914" y="2549335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EEEFEFA-A2A7-44B8-8374-7427CB9ECC3F}"/>
                </a:ext>
              </a:extLst>
            </p:cNvPr>
            <p:cNvSpPr txBox="1"/>
            <p:nvPr/>
          </p:nvSpPr>
          <p:spPr>
            <a:xfrm>
              <a:off x="9160409" y="2799280"/>
              <a:ext cx="18389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Maintainability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F10F08-F0D2-4CE7-BAFB-52D0B6DB756C}"/>
              </a:ext>
            </a:extLst>
          </p:cNvPr>
          <p:cNvGrpSpPr/>
          <p:nvPr/>
        </p:nvGrpSpPr>
        <p:grpSpPr>
          <a:xfrm>
            <a:off x="9638105" y="3491148"/>
            <a:ext cx="2300809" cy="900000"/>
            <a:chOff x="9638105" y="3491148"/>
            <a:chExt cx="2300809" cy="900000"/>
          </a:xfrm>
        </p:grpSpPr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2755A2DD-B565-46C9-97C4-473718095E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8914" y="3491148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E64574D-4A72-40FF-A6CA-1C83A41E45CD}"/>
                </a:ext>
              </a:extLst>
            </p:cNvPr>
            <p:cNvSpPr txBox="1"/>
            <p:nvPr/>
          </p:nvSpPr>
          <p:spPr>
            <a:xfrm>
              <a:off x="9638105" y="3741093"/>
              <a:ext cx="13612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Portability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EC7BD5-43BB-4CC5-9F8B-A8AAEACF3173}"/>
              </a:ext>
            </a:extLst>
          </p:cNvPr>
          <p:cNvGrpSpPr/>
          <p:nvPr/>
        </p:nvGrpSpPr>
        <p:grpSpPr>
          <a:xfrm>
            <a:off x="9633295" y="4432961"/>
            <a:ext cx="2305619" cy="900000"/>
            <a:chOff x="9633295" y="4432961"/>
            <a:chExt cx="2305619" cy="900000"/>
          </a:xfrm>
        </p:grpSpPr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78ABA317-5ABC-44FE-9D2F-46AF01F02C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8914" y="4432961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FBE7CCA-5B2A-4803-BE4F-798E254BB991}"/>
                </a:ext>
              </a:extLst>
            </p:cNvPr>
            <p:cNvSpPr txBox="1"/>
            <p:nvPr/>
          </p:nvSpPr>
          <p:spPr>
            <a:xfrm>
              <a:off x="9633295" y="4682906"/>
              <a:ext cx="1366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Scalability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FADF7A-3D53-4773-8C6F-DD1219049B2D}"/>
              </a:ext>
            </a:extLst>
          </p:cNvPr>
          <p:cNvGrpSpPr/>
          <p:nvPr/>
        </p:nvGrpSpPr>
        <p:grpSpPr>
          <a:xfrm>
            <a:off x="7074914" y="3580278"/>
            <a:ext cx="2264237" cy="900000"/>
            <a:chOff x="7074914" y="3580278"/>
            <a:chExt cx="2264237" cy="900000"/>
          </a:xfrm>
        </p:grpSpPr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0B3A36BB-9A68-4370-94A8-973EC9CAA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151" y="3580278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C61324A-575F-4EA9-A34E-6573E9410D55}"/>
                </a:ext>
              </a:extLst>
            </p:cNvPr>
            <p:cNvSpPr txBox="1"/>
            <p:nvPr/>
          </p:nvSpPr>
          <p:spPr>
            <a:xfrm>
              <a:off x="7074914" y="3830223"/>
              <a:ext cx="13067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Reliability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0697DF-2537-471B-BDCE-D5BE4DB145E8}"/>
              </a:ext>
            </a:extLst>
          </p:cNvPr>
          <p:cNvGrpSpPr/>
          <p:nvPr/>
        </p:nvGrpSpPr>
        <p:grpSpPr>
          <a:xfrm>
            <a:off x="6335929" y="4522091"/>
            <a:ext cx="3003222" cy="900000"/>
            <a:chOff x="6335929" y="4522091"/>
            <a:chExt cx="3003222" cy="900000"/>
          </a:xfrm>
        </p:grpSpPr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C6170F91-C7B6-44E3-B62A-AA7E4B6B59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151" y="4522091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F876067-E15C-48C7-A7E2-75C74C7F3B5B}"/>
                </a:ext>
              </a:extLst>
            </p:cNvPr>
            <p:cNvSpPr txBox="1"/>
            <p:nvPr/>
          </p:nvSpPr>
          <p:spPr>
            <a:xfrm>
              <a:off x="6335929" y="4772036"/>
              <a:ext cx="20457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Responsiveness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DBF330-A10B-4459-B76D-A60DB12BA48C}"/>
              </a:ext>
            </a:extLst>
          </p:cNvPr>
          <p:cNvGrpSpPr/>
          <p:nvPr/>
        </p:nvGrpSpPr>
        <p:grpSpPr>
          <a:xfrm>
            <a:off x="7249641" y="5463904"/>
            <a:ext cx="2089510" cy="900000"/>
            <a:chOff x="7249641" y="5463904"/>
            <a:chExt cx="2089510" cy="900000"/>
          </a:xfrm>
        </p:grpSpPr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15A0067F-239F-435C-8480-F8EC484E0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9151" y="5463904"/>
              <a:ext cx="900000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E1C385F-DF88-4DBC-BFC8-6F0A0C68D1E7}"/>
                </a:ext>
              </a:extLst>
            </p:cNvPr>
            <p:cNvSpPr txBox="1"/>
            <p:nvPr/>
          </p:nvSpPr>
          <p:spPr>
            <a:xfrm>
              <a:off x="7249641" y="5713849"/>
              <a:ext cx="11320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Security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825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515CC-3234-44EA-8E0D-A49A6679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22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9F3362C-2D46-4B7C-B4FD-206D93F4B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50" y="802621"/>
            <a:ext cx="12191999" cy="5693367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94EF70C-D646-4384-A436-DB4228A1A258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2407599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4F1C6-54B8-4106-9E24-B26277D6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B9B901D-BCC2-4DBB-8780-4003A8F27973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Acc. Unit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948098-CE09-4615-B0B7-A3F2515A1C07}"/>
              </a:ext>
            </a:extLst>
          </p:cNvPr>
          <p:cNvSpPr/>
          <p:nvPr/>
        </p:nvSpPr>
        <p:spPr>
          <a:xfrm>
            <a:off x="662475" y="2724538"/>
            <a:ext cx="1408922" cy="82109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MAIN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4725492-9839-45AC-A689-AACC2514ACC5}"/>
              </a:ext>
            </a:extLst>
          </p:cNvPr>
          <p:cNvGrpSpPr/>
          <p:nvPr/>
        </p:nvGrpSpPr>
        <p:grpSpPr>
          <a:xfrm>
            <a:off x="9004041" y="1459669"/>
            <a:ext cx="2614650" cy="2421344"/>
            <a:chOff x="9004041" y="1459669"/>
            <a:chExt cx="2614650" cy="2421344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F973E17-75B1-43C6-B8C5-BD1E0839B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8395" y="2439287"/>
              <a:ext cx="1441728" cy="144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A0ABB5-ACA8-4504-BBCD-8E4CF7257079}"/>
                </a:ext>
              </a:extLst>
            </p:cNvPr>
            <p:cNvSpPr txBox="1"/>
            <p:nvPr/>
          </p:nvSpPr>
          <p:spPr>
            <a:xfrm>
              <a:off x="9004041" y="1459669"/>
              <a:ext cx="26146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Bahnschrift" panose="020B0502040204020203" pitchFamily="34" charset="0"/>
                </a:rPr>
                <a:t>Accelerometer Module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9F423FA-D618-4A22-B048-9A51D979FF6F}"/>
              </a:ext>
            </a:extLst>
          </p:cNvPr>
          <p:cNvGrpSpPr/>
          <p:nvPr/>
        </p:nvGrpSpPr>
        <p:grpSpPr>
          <a:xfrm>
            <a:off x="3779519" y="4329403"/>
            <a:ext cx="3209110" cy="1931438"/>
            <a:chOff x="3779519" y="4329403"/>
            <a:chExt cx="3209110" cy="193143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9741B-7492-48C8-990C-F82543CDE6DC}"/>
                </a:ext>
              </a:extLst>
            </p:cNvPr>
            <p:cNvSpPr txBox="1"/>
            <p:nvPr/>
          </p:nvSpPr>
          <p:spPr>
            <a:xfrm>
              <a:off x="3779519" y="5811039"/>
              <a:ext cx="1811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Manager Task</a:t>
              </a:r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78F4408-7493-4F16-8368-58F47C1DE0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9278" r="11689" b="7825"/>
            <a:stretch/>
          </p:blipFill>
          <p:spPr bwMode="auto">
            <a:xfrm rot="10800000" flipH="1">
              <a:off x="5203373" y="4329403"/>
              <a:ext cx="1785256" cy="1931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155213-4899-4564-8D14-61F99C7177C7}"/>
              </a:ext>
            </a:extLst>
          </p:cNvPr>
          <p:cNvGrpSpPr/>
          <p:nvPr/>
        </p:nvGrpSpPr>
        <p:grpSpPr>
          <a:xfrm>
            <a:off x="3732245" y="937150"/>
            <a:ext cx="2959554" cy="1726347"/>
            <a:chOff x="3732245" y="937150"/>
            <a:chExt cx="2959554" cy="172634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A69FD9D-1F9B-4F9E-BED5-BF7BD0BF0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201" y="974659"/>
              <a:ext cx="1191598" cy="119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B8739EC-0FE7-4DFE-9BA3-8F4E9013BFE8}"/>
                </a:ext>
              </a:extLst>
            </p:cNvPr>
            <p:cNvSpPr txBox="1"/>
            <p:nvPr/>
          </p:nvSpPr>
          <p:spPr>
            <a:xfrm>
              <a:off x="3732245" y="937150"/>
              <a:ext cx="19874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latin typeface="Bahnschrift" panose="020B0502040204020203" pitchFamily="34" charset="0"/>
                </a:rPr>
                <a:t>Sampling Timer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9B038ED-F99A-486D-8A73-7D00BA960D02}"/>
                </a:ext>
              </a:extLst>
            </p:cNvPr>
            <p:cNvCxnSpPr>
              <a:cxnSpLocks/>
              <a:stCxn id="1028" idx="2"/>
              <a:endCxn id="1032" idx="0"/>
            </p:cNvCxnSpPr>
            <p:nvPr/>
          </p:nvCxnSpPr>
          <p:spPr>
            <a:xfrm>
              <a:off x="6096000" y="2166257"/>
              <a:ext cx="0" cy="497240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DD5CF01-F31C-475A-9501-F2D957D807B5}"/>
              </a:ext>
            </a:extLst>
          </p:cNvPr>
          <p:cNvGrpSpPr/>
          <p:nvPr/>
        </p:nvGrpSpPr>
        <p:grpSpPr>
          <a:xfrm>
            <a:off x="5500979" y="2663497"/>
            <a:ext cx="1190042" cy="1665906"/>
            <a:chOff x="5500979" y="2663497"/>
            <a:chExt cx="1190042" cy="1665906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8C7195B-6F67-4DBD-8D83-40F5371C0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0979" y="2663497"/>
              <a:ext cx="1190042" cy="1190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A0BA638-D72D-42A5-984F-EA5E567FC158}"/>
                </a:ext>
              </a:extLst>
            </p:cNvPr>
            <p:cNvCxnSpPr>
              <a:cxnSpLocks/>
              <a:stCxn id="1032" idx="2"/>
              <a:endCxn id="1036" idx="2"/>
            </p:cNvCxnSpPr>
            <p:nvPr/>
          </p:nvCxnSpPr>
          <p:spPr>
            <a:xfrm>
              <a:off x="6096000" y="3853539"/>
              <a:ext cx="1" cy="475864"/>
            </a:xfrm>
            <a:prstGeom prst="straightConnector1">
              <a:avLst/>
            </a:prstGeom>
            <a:ln w="1016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79853C7-A3BE-4525-9DB0-450435560FC1}"/>
              </a:ext>
            </a:extLst>
          </p:cNvPr>
          <p:cNvGrpSpPr/>
          <p:nvPr/>
        </p:nvGrpSpPr>
        <p:grpSpPr>
          <a:xfrm>
            <a:off x="6858000" y="2797783"/>
            <a:ext cx="2397967" cy="721608"/>
            <a:chOff x="6858000" y="2797783"/>
            <a:chExt cx="2397967" cy="72160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BE60E6F-30F6-4CA5-B969-35290F2D47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3191066"/>
              <a:ext cx="2397967" cy="0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08FFD6-9040-45F6-B26E-272DD066B12A}"/>
                </a:ext>
              </a:extLst>
            </p:cNvPr>
            <p:cNvSpPr txBox="1"/>
            <p:nvPr/>
          </p:nvSpPr>
          <p:spPr>
            <a:xfrm>
              <a:off x="7352521" y="2797783"/>
              <a:ext cx="1408924" cy="72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>
                  <a:latin typeface="Bahnschrift" panose="020B0502040204020203" pitchFamily="34" charset="0"/>
                </a:defRPr>
              </a:lvl1pPr>
            </a:lstStyle>
            <a:p>
              <a:r>
                <a:rPr lang="en-US" dirty="0"/>
                <a:t>Value, Ack, or Interrupt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AEBA569-D168-4644-B793-279047B4CE6E}"/>
              </a:ext>
            </a:extLst>
          </p:cNvPr>
          <p:cNvGrpSpPr/>
          <p:nvPr/>
        </p:nvGrpSpPr>
        <p:grpSpPr>
          <a:xfrm>
            <a:off x="2323322" y="2789281"/>
            <a:ext cx="3032449" cy="721608"/>
            <a:chOff x="2323322" y="2789281"/>
            <a:chExt cx="3032449" cy="72160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1B80EA5-E4FE-4DBF-9CC7-98985AC0BE99}"/>
                </a:ext>
              </a:extLst>
            </p:cNvPr>
            <p:cNvCxnSpPr>
              <a:cxnSpLocks/>
            </p:cNvCxnSpPr>
            <p:nvPr/>
          </p:nvCxnSpPr>
          <p:spPr>
            <a:xfrm>
              <a:off x="2323322" y="3172405"/>
              <a:ext cx="3032449" cy="0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C381EC-4531-4C71-855F-82FE014345AA}"/>
                </a:ext>
              </a:extLst>
            </p:cNvPr>
            <p:cNvSpPr txBox="1"/>
            <p:nvPr/>
          </p:nvSpPr>
          <p:spPr>
            <a:xfrm>
              <a:off x="2901819" y="2789281"/>
              <a:ext cx="1875454" cy="72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Configuration Commands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F60ACAC-DA21-4F15-8152-5585134C1BE5}"/>
              </a:ext>
            </a:extLst>
          </p:cNvPr>
          <p:cNvGrpSpPr/>
          <p:nvPr/>
        </p:nvGrpSpPr>
        <p:grpSpPr>
          <a:xfrm>
            <a:off x="7100596" y="3844212"/>
            <a:ext cx="2415994" cy="1195009"/>
            <a:chOff x="7100596" y="3844212"/>
            <a:chExt cx="2415994" cy="119500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F287902-82EB-4112-A9DE-A7AF72E48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0596" y="3844212"/>
              <a:ext cx="2415994" cy="1195009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442451-E460-4379-8C88-6679320EEFED}"/>
                </a:ext>
              </a:extLst>
            </p:cNvPr>
            <p:cNvSpPr txBox="1"/>
            <p:nvPr/>
          </p:nvSpPr>
          <p:spPr>
            <a:xfrm rot="19953755">
              <a:off x="7437278" y="4443398"/>
              <a:ext cx="1855232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Register Access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4654167-0381-47F0-B00B-383A11CB0232}"/>
              </a:ext>
            </a:extLst>
          </p:cNvPr>
          <p:cNvGrpSpPr/>
          <p:nvPr/>
        </p:nvGrpSpPr>
        <p:grpSpPr>
          <a:xfrm>
            <a:off x="2273857" y="3685592"/>
            <a:ext cx="2736683" cy="1353629"/>
            <a:chOff x="2273857" y="3685592"/>
            <a:chExt cx="2736683" cy="1353629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99507B9-DF62-4D31-94B9-4D42DC030C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73857" y="3685592"/>
              <a:ext cx="2736683" cy="1353629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8DEE01-22DC-42ED-89F1-5BDA69B5551F}"/>
                </a:ext>
              </a:extLst>
            </p:cNvPr>
            <p:cNvSpPr txBox="1"/>
            <p:nvPr/>
          </p:nvSpPr>
          <p:spPr>
            <a:xfrm rot="1625763">
              <a:off x="2827951" y="4053265"/>
              <a:ext cx="1855232" cy="72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Data or</a:t>
              </a:r>
            </a:p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Alert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63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4F1C6-54B8-4106-9E24-B26277D6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24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B9B901D-BCC2-4DBB-8780-4003A8F27973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GPS Unit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948098-CE09-4615-B0B7-A3F2515A1C07}"/>
              </a:ext>
            </a:extLst>
          </p:cNvPr>
          <p:cNvSpPr/>
          <p:nvPr/>
        </p:nvSpPr>
        <p:spPr>
          <a:xfrm>
            <a:off x="438540" y="3088432"/>
            <a:ext cx="1408922" cy="82109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MAIN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F460700-E820-4A3F-915D-4189D3F86A43}"/>
              </a:ext>
            </a:extLst>
          </p:cNvPr>
          <p:cNvGrpSpPr/>
          <p:nvPr/>
        </p:nvGrpSpPr>
        <p:grpSpPr>
          <a:xfrm>
            <a:off x="9325799" y="2700544"/>
            <a:ext cx="2776005" cy="1441726"/>
            <a:chOff x="9325799" y="2700544"/>
            <a:chExt cx="2776005" cy="1441726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F973E17-75B1-43C6-B8C5-BD1E0839B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5799" y="2700544"/>
              <a:ext cx="1441728" cy="144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A0ABB5-ACA8-4504-BBCD-8E4CF7257079}"/>
                </a:ext>
              </a:extLst>
            </p:cNvPr>
            <p:cNvSpPr txBox="1"/>
            <p:nvPr/>
          </p:nvSpPr>
          <p:spPr>
            <a:xfrm>
              <a:off x="10713621" y="2980558"/>
              <a:ext cx="13881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Bahnschrift" panose="020B0502040204020203" pitchFamily="34" charset="0"/>
                </a:rPr>
                <a:t>GPS Module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36E0AA8-D302-4C6E-8779-318ED953F3FD}"/>
              </a:ext>
            </a:extLst>
          </p:cNvPr>
          <p:cNvGrpSpPr/>
          <p:nvPr/>
        </p:nvGrpSpPr>
        <p:grpSpPr>
          <a:xfrm>
            <a:off x="3930675" y="2131654"/>
            <a:ext cx="1828799" cy="2468539"/>
            <a:chOff x="3930675" y="2131654"/>
            <a:chExt cx="1828799" cy="24685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9741B-7492-48C8-990C-F82543CDE6DC}"/>
                </a:ext>
              </a:extLst>
            </p:cNvPr>
            <p:cNvSpPr txBox="1"/>
            <p:nvPr/>
          </p:nvSpPr>
          <p:spPr>
            <a:xfrm>
              <a:off x="3930675" y="4230861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Manager Task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8C7195B-6F67-4DBD-8D83-40F5371C0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978" y="2131654"/>
              <a:ext cx="686193" cy="68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78F4408-7493-4F16-8368-58F47C1DE0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9278" r="11689" b="7825"/>
            <a:stretch/>
          </p:blipFill>
          <p:spPr bwMode="auto">
            <a:xfrm rot="10800000" flipH="1">
              <a:off x="4190378" y="2799183"/>
              <a:ext cx="1309394" cy="141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6663ED7-609A-4402-A147-AF981E47B736}"/>
              </a:ext>
            </a:extLst>
          </p:cNvPr>
          <p:cNvGrpSpPr/>
          <p:nvPr/>
        </p:nvGrpSpPr>
        <p:grpSpPr>
          <a:xfrm>
            <a:off x="8053094" y="4086808"/>
            <a:ext cx="1855232" cy="868441"/>
            <a:chOff x="8053094" y="4086808"/>
            <a:chExt cx="1855232" cy="868441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F287902-82EB-4112-A9DE-A7AF72E48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3575" y="4086808"/>
              <a:ext cx="1147666" cy="868441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442451-E460-4379-8C88-6679320EEFED}"/>
                </a:ext>
              </a:extLst>
            </p:cNvPr>
            <p:cNvSpPr txBox="1"/>
            <p:nvPr/>
          </p:nvSpPr>
          <p:spPr>
            <a:xfrm rot="19376711">
              <a:off x="8053094" y="4555363"/>
              <a:ext cx="1855232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Transmit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CC353E2-744B-43C8-9E85-2515B8DEC223}"/>
              </a:ext>
            </a:extLst>
          </p:cNvPr>
          <p:cNvGrpSpPr/>
          <p:nvPr/>
        </p:nvGrpSpPr>
        <p:grpSpPr>
          <a:xfrm>
            <a:off x="2071396" y="3071799"/>
            <a:ext cx="2062068" cy="390551"/>
            <a:chOff x="2071396" y="3071799"/>
            <a:chExt cx="2062068" cy="390551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499507B9-DF62-4D31-94B9-4D42DC030C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1396" y="3462349"/>
              <a:ext cx="2062068" cy="1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48DEE01-22DC-42ED-89F1-5BDA69B5551F}"/>
                </a:ext>
              </a:extLst>
            </p:cNvPr>
            <p:cNvSpPr txBox="1"/>
            <p:nvPr/>
          </p:nvSpPr>
          <p:spPr>
            <a:xfrm>
              <a:off x="2585355" y="3071799"/>
              <a:ext cx="1258857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Data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7F9D2E-F687-41F1-A457-0B759525A182}"/>
              </a:ext>
            </a:extLst>
          </p:cNvPr>
          <p:cNvGrpSpPr/>
          <p:nvPr/>
        </p:nvGrpSpPr>
        <p:grpSpPr>
          <a:xfrm>
            <a:off x="6620072" y="3960269"/>
            <a:ext cx="1828799" cy="2449860"/>
            <a:chOff x="6620072" y="3960269"/>
            <a:chExt cx="1828799" cy="2449860"/>
          </a:xfrm>
        </p:grpSpPr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F18D8193-96A9-4634-9082-5693804ED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5723936"/>
              <a:ext cx="686193" cy="68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81E8DF6-0A67-470A-89AA-5A8BE9F4B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9278" r="11689" b="7825"/>
            <a:stretch/>
          </p:blipFill>
          <p:spPr bwMode="auto">
            <a:xfrm flipH="1">
              <a:off x="6879774" y="4338734"/>
              <a:ext cx="1309394" cy="141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A9DDE5-333C-4738-BFCB-57AA6C5692A0}"/>
                </a:ext>
              </a:extLst>
            </p:cNvPr>
            <p:cNvSpPr txBox="1"/>
            <p:nvPr/>
          </p:nvSpPr>
          <p:spPr>
            <a:xfrm>
              <a:off x="6620072" y="3960269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Output Task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3DD4B98-5535-41FA-9751-B70FB8883D6E}"/>
              </a:ext>
            </a:extLst>
          </p:cNvPr>
          <p:cNvGrpSpPr/>
          <p:nvPr/>
        </p:nvGrpSpPr>
        <p:grpSpPr>
          <a:xfrm>
            <a:off x="5695949" y="1035126"/>
            <a:ext cx="4455784" cy="3247624"/>
            <a:chOff x="5346439" y="1035126"/>
            <a:chExt cx="4812773" cy="324762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508FFD6-9040-45F6-B26E-272DD066B12A}"/>
                </a:ext>
              </a:extLst>
            </p:cNvPr>
            <p:cNvSpPr txBox="1"/>
            <p:nvPr/>
          </p:nvSpPr>
          <p:spPr>
            <a:xfrm rot="1555495">
              <a:off x="8474025" y="1035126"/>
              <a:ext cx="1685187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>
                  <a:latin typeface="Bahnschrift" panose="020B0502040204020203" pitchFamily="34" charset="0"/>
                </a:defRPr>
              </a:lvl1pPr>
            </a:lstStyle>
            <a:p>
              <a:r>
                <a:rPr lang="en-US" dirty="0"/>
                <a:t>Characters</a:t>
              </a:r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64392A0C-1A71-4337-A70E-94BBD15DC1A2}"/>
                </a:ext>
              </a:extLst>
            </p:cNvPr>
            <p:cNvSpPr/>
            <p:nvPr/>
          </p:nvSpPr>
          <p:spPr>
            <a:xfrm>
              <a:off x="5346439" y="1045029"/>
              <a:ext cx="4711960" cy="3237721"/>
            </a:xfrm>
            <a:prstGeom prst="arc">
              <a:avLst/>
            </a:prstGeom>
            <a:ln w="63500" cap="rnd">
              <a:solidFill>
                <a:schemeClr val="tx1"/>
              </a:solidFill>
              <a:round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C7DA3A9-1A75-4B88-89ED-7D83E6A63DE0}"/>
              </a:ext>
            </a:extLst>
          </p:cNvPr>
          <p:cNvGrpSpPr/>
          <p:nvPr/>
        </p:nvGrpSpPr>
        <p:grpSpPr>
          <a:xfrm>
            <a:off x="1063690" y="1268963"/>
            <a:ext cx="11271379" cy="4861249"/>
            <a:chOff x="1063690" y="1268963"/>
            <a:chExt cx="11271379" cy="4861249"/>
          </a:xfrm>
        </p:grpSpPr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EF9DCE53-907F-4888-B913-33C856B0CF95}"/>
                </a:ext>
              </a:extLst>
            </p:cNvPr>
            <p:cNvSpPr/>
            <p:nvPr/>
          </p:nvSpPr>
          <p:spPr>
            <a:xfrm>
              <a:off x="1063690" y="1268963"/>
              <a:ext cx="11271379" cy="4861249"/>
            </a:xfrm>
            <a:prstGeom prst="arc">
              <a:avLst>
                <a:gd name="adj1" fmla="val 4926206"/>
                <a:gd name="adj2" fmla="val 10566141"/>
              </a:avLst>
            </a:prstGeom>
            <a:ln w="63500" cap="rnd">
              <a:solidFill>
                <a:schemeClr val="tx1"/>
              </a:solidFill>
              <a:round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AEA37C-C504-486F-A267-75770DBDA8E5}"/>
                </a:ext>
              </a:extLst>
            </p:cNvPr>
            <p:cNvSpPr txBox="1"/>
            <p:nvPr/>
          </p:nvSpPr>
          <p:spPr>
            <a:xfrm rot="933894">
              <a:off x="1934037" y="5659239"/>
              <a:ext cx="2983964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Configuration Commands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E6FD5A-1D6A-4FEE-91BB-CEF99F68E306}"/>
              </a:ext>
            </a:extLst>
          </p:cNvPr>
          <p:cNvGrpSpPr/>
          <p:nvPr/>
        </p:nvGrpSpPr>
        <p:grpSpPr>
          <a:xfrm>
            <a:off x="5188171" y="1818897"/>
            <a:ext cx="1691603" cy="655854"/>
            <a:chOff x="5188171" y="1818897"/>
            <a:chExt cx="1691603" cy="655854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E2A9CE3-F67C-4371-90C6-C4F270A27BA9}"/>
                </a:ext>
              </a:extLst>
            </p:cNvPr>
            <p:cNvCxnSpPr>
              <a:cxnSpLocks/>
              <a:stCxn id="29" idx="1"/>
              <a:endCxn id="1032" idx="3"/>
            </p:cNvCxnSpPr>
            <p:nvPr/>
          </p:nvCxnSpPr>
          <p:spPr>
            <a:xfrm flipH="1">
              <a:off x="5188171" y="2005259"/>
              <a:ext cx="1691603" cy="469492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013F9D-B64F-494E-BF12-E0C2CD3EAA7F}"/>
                </a:ext>
              </a:extLst>
            </p:cNvPr>
            <p:cNvSpPr txBox="1"/>
            <p:nvPr/>
          </p:nvSpPr>
          <p:spPr>
            <a:xfrm rot="20642252">
              <a:off x="5383759" y="1818897"/>
              <a:ext cx="1408924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>
                  <a:latin typeface="Bahnschrift" panose="020B0502040204020203" pitchFamily="34" charset="0"/>
                </a:defRPr>
              </a:lvl1pPr>
            </a:lstStyle>
            <a:p>
              <a:r>
                <a:rPr lang="en-US" dirty="0"/>
                <a:t>Messages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09663D-3076-44CF-B495-521F5434137A}"/>
              </a:ext>
            </a:extLst>
          </p:cNvPr>
          <p:cNvGrpSpPr/>
          <p:nvPr/>
        </p:nvGrpSpPr>
        <p:grpSpPr>
          <a:xfrm>
            <a:off x="3895792" y="3069771"/>
            <a:ext cx="4986951" cy="3051111"/>
            <a:chOff x="3895792" y="3069771"/>
            <a:chExt cx="4986951" cy="305111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0A7D5C6-ADDA-4F3D-8F76-8013BEC820A5}"/>
                </a:ext>
              </a:extLst>
            </p:cNvPr>
            <p:cNvSpPr txBox="1"/>
            <p:nvPr/>
          </p:nvSpPr>
          <p:spPr>
            <a:xfrm>
              <a:off x="3895792" y="5165672"/>
              <a:ext cx="1502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Init Commands</a:t>
              </a:r>
            </a:p>
          </p:txBody>
        </p:sp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B3190DBB-BF3D-4F40-8B36-19D685D41FF4}"/>
                </a:ext>
              </a:extLst>
            </p:cNvPr>
            <p:cNvSpPr/>
            <p:nvPr/>
          </p:nvSpPr>
          <p:spPr>
            <a:xfrm>
              <a:off x="4767943" y="3069771"/>
              <a:ext cx="4114800" cy="3051111"/>
            </a:xfrm>
            <a:prstGeom prst="arc">
              <a:avLst>
                <a:gd name="adj1" fmla="val 4926206"/>
                <a:gd name="adj2" fmla="val 10566141"/>
              </a:avLst>
            </a:prstGeom>
            <a:ln w="50800" cap="rnd">
              <a:solidFill>
                <a:schemeClr val="tx1"/>
              </a:solidFill>
              <a:prstDash val="sysDash"/>
              <a:round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F241CD8-0531-40FA-90EB-A23F55C71C05}"/>
              </a:ext>
            </a:extLst>
          </p:cNvPr>
          <p:cNvGrpSpPr/>
          <p:nvPr/>
        </p:nvGrpSpPr>
        <p:grpSpPr>
          <a:xfrm>
            <a:off x="6620072" y="626704"/>
            <a:ext cx="1828799" cy="2527244"/>
            <a:chOff x="6620072" y="626704"/>
            <a:chExt cx="1828799" cy="2527244"/>
          </a:xfrm>
        </p:grpSpPr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A6778CA4-7FFE-4CE4-A916-BBAF3D31C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9278" r="11689" b="7825"/>
            <a:stretch/>
          </p:blipFill>
          <p:spPr bwMode="auto">
            <a:xfrm rot="10800000" flipH="1">
              <a:off x="6879774" y="1296954"/>
              <a:ext cx="1309394" cy="141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6C5E0E-B57B-4E2C-8F1A-15F392A467B8}"/>
                </a:ext>
              </a:extLst>
            </p:cNvPr>
            <p:cNvSpPr txBox="1"/>
            <p:nvPr/>
          </p:nvSpPr>
          <p:spPr>
            <a:xfrm>
              <a:off x="6620072" y="2784616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Input Task</a:t>
              </a:r>
            </a:p>
          </p:txBody>
        </p:sp>
        <p:pic>
          <p:nvPicPr>
            <p:cNvPr id="77" name="Picture 8">
              <a:extLst>
                <a:ext uri="{FF2B5EF4-FFF2-40B4-BE49-F238E27FC236}">
                  <a16:creationId xmlns:a16="http://schemas.microsoft.com/office/drawing/2014/main" id="{C4CFAD7C-E484-45F9-B048-C4A72B309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26704"/>
              <a:ext cx="686193" cy="68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85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4F1C6-54B8-4106-9E24-B26277D6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B9B901D-BCC2-4DBB-8780-4003A8F27973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GSM Unit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948098-CE09-4615-B0B7-A3F2515A1C07}"/>
              </a:ext>
            </a:extLst>
          </p:cNvPr>
          <p:cNvSpPr/>
          <p:nvPr/>
        </p:nvSpPr>
        <p:spPr>
          <a:xfrm>
            <a:off x="438540" y="3088432"/>
            <a:ext cx="1408922" cy="82109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MAIN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F460700-E820-4A3F-915D-4189D3F86A43}"/>
              </a:ext>
            </a:extLst>
          </p:cNvPr>
          <p:cNvGrpSpPr/>
          <p:nvPr/>
        </p:nvGrpSpPr>
        <p:grpSpPr>
          <a:xfrm>
            <a:off x="9325799" y="2700544"/>
            <a:ext cx="2776005" cy="1441726"/>
            <a:chOff x="9325799" y="2700544"/>
            <a:chExt cx="2776005" cy="1441726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8F973E17-75B1-43C6-B8C5-BD1E0839B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5799" y="2700544"/>
              <a:ext cx="1441728" cy="1441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A0ABB5-ACA8-4504-BBCD-8E4CF7257079}"/>
                </a:ext>
              </a:extLst>
            </p:cNvPr>
            <p:cNvSpPr txBox="1"/>
            <p:nvPr/>
          </p:nvSpPr>
          <p:spPr>
            <a:xfrm>
              <a:off x="10713621" y="2980558"/>
              <a:ext cx="13881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Bahnschrift" panose="020B0502040204020203" pitchFamily="34" charset="0"/>
                </a:rPr>
                <a:t>GSM Module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191BC5B-E1E2-4B03-BAC7-CF7BCBBD6716}"/>
              </a:ext>
            </a:extLst>
          </p:cNvPr>
          <p:cNvGrpSpPr/>
          <p:nvPr/>
        </p:nvGrpSpPr>
        <p:grpSpPr>
          <a:xfrm>
            <a:off x="8053094" y="4086808"/>
            <a:ext cx="1855232" cy="868441"/>
            <a:chOff x="8053094" y="4086808"/>
            <a:chExt cx="1855232" cy="868441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F287902-82EB-4112-A9DE-A7AF72E48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3575" y="4086808"/>
              <a:ext cx="1147666" cy="868441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1442451-E460-4379-8C88-6679320EEFED}"/>
                </a:ext>
              </a:extLst>
            </p:cNvPr>
            <p:cNvSpPr txBox="1"/>
            <p:nvPr/>
          </p:nvSpPr>
          <p:spPr>
            <a:xfrm rot="19376711">
              <a:off x="8053094" y="4555363"/>
              <a:ext cx="1855232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Transmit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539BB8-208A-40F5-A243-C89A82A4DFC8}"/>
              </a:ext>
            </a:extLst>
          </p:cNvPr>
          <p:cNvGrpSpPr/>
          <p:nvPr/>
        </p:nvGrpSpPr>
        <p:grpSpPr>
          <a:xfrm>
            <a:off x="6620072" y="3960269"/>
            <a:ext cx="1828799" cy="2449860"/>
            <a:chOff x="6620072" y="3960269"/>
            <a:chExt cx="1828799" cy="2449860"/>
          </a:xfrm>
        </p:grpSpPr>
        <p:pic>
          <p:nvPicPr>
            <p:cNvPr id="25" name="Picture 8">
              <a:extLst>
                <a:ext uri="{FF2B5EF4-FFF2-40B4-BE49-F238E27FC236}">
                  <a16:creationId xmlns:a16="http://schemas.microsoft.com/office/drawing/2014/main" id="{F18D8193-96A9-4634-9082-5693804ED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5723936"/>
              <a:ext cx="686193" cy="68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381E8DF6-0A67-470A-89AA-5A8BE9F4B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9278" r="11689" b="7825"/>
            <a:stretch/>
          </p:blipFill>
          <p:spPr bwMode="auto">
            <a:xfrm flipH="1">
              <a:off x="6879774" y="4338734"/>
              <a:ext cx="1309394" cy="141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7A9DDE5-333C-4738-BFCB-57AA6C5692A0}"/>
                </a:ext>
              </a:extLst>
            </p:cNvPr>
            <p:cNvSpPr txBox="1"/>
            <p:nvPr/>
          </p:nvSpPr>
          <p:spPr>
            <a:xfrm>
              <a:off x="6620072" y="3960269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Output Task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E7218C-AC6E-4738-9F01-B166754B7494}"/>
              </a:ext>
            </a:extLst>
          </p:cNvPr>
          <p:cNvGrpSpPr/>
          <p:nvPr/>
        </p:nvGrpSpPr>
        <p:grpSpPr>
          <a:xfrm>
            <a:off x="4837922" y="1780798"/>
            <a:ext cx="2088111" cy="1037049"/>
            <a:chOff x="4837922" y="1780798"/>
            <a:chExt cx="2088111" cy="1037049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18C7195B-6F67-4DBD-8D83-40F5371C0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922" y="2131654"/>
              <a:ext cx="686193" cy="68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E2A9CE3-F67C-4371-90C6-C4F270A27BA9}"/>
                </a:ext>
              </a:extLst>
            </p:cNvPr>
            <p:cNvCxnSpPr>
              <a:cxnSpLocks/>
              <a:stCxn id="29" idx="1"/>
              <a:endCxn id="1032" idx="3"/>
            </p:cNvCxnSpPr>
            <p:nvPr/>
          </p:nvCxnSpPr>
          <p:spPr>
            <a:xfrm flipH="1">
              <a:off x="5524115" y="2005259"/>
              <a:ext cx="1355659" cy="469492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8013F9D-B64F-494E-BF12-E0C2CD3EAA7F}"/>
                </a:ext>
              </a:extLst>
            </p:cNvPr>
            <p:cNvSpPr txBox="1"/>
            <p:nvPr/>
          </p:nvSpPr>
          <p:spPr>
            <a:xfrm rot="20411767">
              <a:off x="5517109" y="1780798"/>
              <a:ext cx="1408924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>
                  <a:latin typeface="Bahnschrift" panose="020B0502040204020203" pitchFamily="34" charset="0"/>
                </a:defRPr>
              </a:lvl1pPr>
            </a:lstStyle>
            <a:p>
              <a:r>
                <a:rPr lang="en-US" dirty="0"/>
                <a:t>Messages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E8DF1CF-8209-44C3-BEF6-3D379A0A11EA}"/>
              </a:ext>
            </a:extLst>
          </p:cNvPr>
          <p:cNvGrpSpPr/>
          <p:nvPr/>
        </p:nvGrpSpPr>
        <p:grpSpPr>
          <a:xfrm>
            <a:off x="2071396" y="3370379"/>
            <a:ext cx="2062068" cy="721608"/>
            <a:chOff x="2071396" y="3099791"/>
            <a:chExt cx="2062068" cy="721608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14C455B-88AD-4366-BEA8-39CED2D6500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71396" y="3462349"/>
              <a:ext cx="2062068" cy="1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259F86-AD04-4EF1-B117-2735EE7AF725}"/>
                </a:ext>
              </a:extLst>
            </p:cNvPr>
            <p:cNvSpPr txBox="1"/>
            <p:nvPr/>
          </p:nvSpPr>
          <p:spPr>
            <a:xfrm>
              <a:off x="2594686" y="3099791"/>
              <a:ext cx="1258857" cy="72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Data from Server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9AEE95-7A14-4C3C-A534-FD636F666AA6}"/>
              </a:ext>
            </a:extLst>
          </p:cNvPr>
          <p:cNvGrpSpPr/>
          <p:nvPr/>
        </p:nvGrpSpPr>
        <p:grpSpPr>
          <a:xfrm>
            <a:off x="2095500" y="2306831"/>
            <a:ext cx="2793938" cy="854873"/>
            <a:chOff x="2095500" y="2306831"/>
            <a:chExt cx="2793938" cy="854873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id="{BA7BA1EA-B1BB-414D-9BBF-1A4EEDF81B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292" y="2306831"/>
              <a:ext cx="459146" cy="459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D4DD25B-918E-4F78-B85D-76B6E23C71C6}"/>
                </a:ext>
              </a:extLst>
            </p:cNvPr>
            <p:cNvCxnSpPr>
              <a:cxnSpLocks/>
              <a:stCxn id="57" idx="1"/>
            </p:cNvCxnSpPr>
            <p:nvPr/>
          </p:nvCxnSpPr>
          <p:spPr>
            <a:xfrm flipH="1">
              <a:off x="2095500" y="2536404"/>
              <a:ext cx="2334792" cy="505797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90B8466-DDB6-4147-AA58-2B1EC3BEEC6A}"/>
                </a:ext>
              </a:extLst>
            </p:cNvPr>
            <p:cNvSpPr txBox="1"/>
            <p:nvPr/>
          </p:nvSpPr>
          <p:spPr>
            <a:xfrm rot="20788408">
              <a:off x="2527369" y="2440096"/>
              <a:ext cx="1258857" cy="72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dirty="0">
                  <a:latin typeface="Bahnschrift" panose="020B0502040204020203" pitchFamily="34" charset="0"/>
                </a:rPr>
                <a:t>Data to Server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BE26E-0F2D-4AF5-A9B5-285AD0379096}"/>
              </a:ext>
            </a:extLst>
          </p:cNvPr>
          <p:cNvGrpSpPr/>
          <p:nvPr/>
        </p:nvGrpSpPr>
        <p:grpSpPr>
          <a:xfrm>
            <a:off x="4083308" y="3069771"/>
            <a:ext cx="4799435" cy="3051111"/>
            <a:chOff x="4083308" y="3069771"/>
            <a:chExt cx="4799435" cy="305111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AC518F4-197C-4F65-BBE8-74DFAB0C91E1}"/>
                </a:ext>
              </a:extLst>
            </p:cNvPr>
            <p:cNvSpPr txBox="1"/>
            <p:nvPr/>
          </p:nvSpPr>
          <p:spPr>
            <a:xfrm>
              <a:off x="4083308" y="5709375"/>
              <a:ext cx="1511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latin typeface="Bahnschrift" panose="020B0502040204020203" pitchFamily="34" charset="0"/>
                </a:rPr>
                <a:t>Commands</a:t>
              </a:r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63286192-1CCF-4CAE-B3F7-19C603371F07}"/>
                </a:ext>
              </a:extLst>
            </p:cNvPr>
            <p:cNvSpPr/>
            <p:nvPr/>
          </p:nvSpPr>
          <p:spPr>
            <a:xfrm>
              <a:off x="4767943" y="3069771"/>
              <a:ext cx="4114800" cy="3051111"/>
            </a:xfrm>
            <a:prstGeom prst="arc">
              <a:avLst>
                <a:gd name="adj1" fmla="val 4926206"/>
                <a:gd name="adj2" fmla="val 10566141"/>
              </a:avLst>
            </a:prstGeom>
            <a:ln w="63500" cap="rnd">
              <a:solidFill>
                <a:schemeClr val="tx1"/>
              </a:solidFill>
              <a:prstDash val="solid"/>
              <a:round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B55DAA-9D9B-49AC-ABEA-C8D35F805337}"/>
              </a:ext>
            </a:extLst>
          </p:cNvPr>
          <p:cNvGrpSpPr/>
          <p:nvPr/>
        </p:nvGrpSpPr>
        <p:grpSpPr>
          <a:xfrm>
            <a:off x="6620072" y="655279"/>
            <a:ext cx="1828799" cy="2498669"/>
            <a:chOff x="6620072" y="655279"/>
            <a:chExt cx="1828799" cy="249866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6C5E0E-B57B-4E2C-8F1A-15F392A467B8}"/>
                </a:ext>
              </a:extLst>
            </p:cNvPr>
            <p:cNvSpPr txBox="1"/>
            <p:nvPr/>
          </p:nvSpPr>
          <p:spPr>
            <a:xfrm>
              <a:off x="6620072" y="2784616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Input Task</a:t>
              </a:r>
            </a:p>
          </p:txBody>
        </p:sp>
        <p:pic>
          <p:nvPicPr>
            <p:cNvPr id="29" name="Picture 12">
              <a:extLst>
                <a:ext uri="{FF2B5EF4-FFF2-40B4-BE49-F238E27FC236}">
                  <a16:creationId xmlns:a16="http://schemas.microsoft.com/office/drawing/2014/main" id="{A6778CA4-7FFE-4CE4-A916-BBAF3D31C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9278" r="11689" b="7825"/>
            <a:stretch/>
          </p:blipFill>
          <p:spPr bwMode="auto">
            <a:xfrm rot="10800000" flipH="1">
              <a:off x="6879774" y="1296954"/>
              <a:ext cx="1309394" cy="141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8">
              <a:extLst>
                <a:ext uri="{FF2B5EF4-FFF2-40B4-BE49-F238E27FC236}">
                  <a16:creationId xmlns:a16="http://schemas.microsoft.com/office/drawing/2014/main" id="{68C5872C-253E-4C5C-B888-9283EBB041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75" y="655279"/>
              <a:ext cx="686193" cy="68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D185AF8-5BC8-43A5-A0E2-469E818F2C10}"/>
              </a:ext>
            </a:extLst>
          </p:cNvPr>
          <p:cNvGrpSpPr/>
          <p:nvPr/>
        </p:nvGrpSpPr>
        <p:grpSpPr>
          <a:xfrm>
            <a:off x="5695949" y="1035126"/>
            <a:ext cx="4455784" cy="3247624"/>
            <a:chOff x="5346439" y="1035126"/>
            <a:chExt cx="4812773" cy="3247624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3C09909-348E-4B8A-8B2C-CD4FA7265306}"/>
                </a:ext>
              </a:extLst>
            </p:cNvPr>
            <p:cNvSpPr txBox="1"/>
            <p:nvPr/>
          </p:nvSpPr>
          <p:spPr>
            <a:xfrm rot="1555495">
              <a:off x="8474025" y="1035126"/>
              <a:ext cx="1685187" cy="389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ct val="120000"/>
                </a:lnSpc>
                <a:defRPr>
                  <a:latin typeface="Bahnschrift" panose="020B0502040204020203" pitchFamily="34" charset="0"/>
                </a:defRPr>
              </a:lvl1pPr>
            </a:lstStyle>
            <a:p>
              <a:r>
                <a:rPr lang="en-US" dirty="0"/>
                <a:t>Characters</a:t>
              </a:r>
            </a:p>
          </p:txBody>
        </p:sp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BF164428-83E2-43E9-94DD-B07AF121F7D9}"/>
                </a:ext>
              </a:extLst>
            </p:cNvPr>
            <p:cNvSpPr/>
            <p:nvPr/>
          </p:nvSpPr>
          <p:spPr>
            <a:xfrm>
              <a:off x="5346439" y="1045029"/>
              <a:ext cx="4711960" cy="3237721"/>
            </a:xfrm>
            <a:prstGeom prst="arc">
              <a:avLst/>
            </a:prstGeom>
            <a:ln w="63500" cap="rnd">
              <a:solidFill>
                <a:schemeClr val="tx1"/>
              </a:solidFill>
              <a:round/>
              <a:headEnd type="triangl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Bahnschrift" panose="020B0502040204020203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C18E9B-2059-449D-9CE5-135688219206}"/>
              </a:ext>
            </a:extLst>
          </p:cNvPr>
          <p:cNvGrpSpPr/>
          <p:nvPr/>
        </p:nvGrpSpPr>
        <p:grpSpPr>
          <a:xfrm>
            <a:off x="3971315" y="2799183"/>
            <a:ext cx="1828799" cy="1801010"/>
            <a:chOff x="3971315" y="2799183"/>
            <a:chExt cx="1828799" cy="180101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89741B-7492-48C8-990C-F82543CDE6DC}"/>
                </a:ext>
              </a:extLst>
            </p:cNvPr>
            <p:cNvSpPr txBox="1"/>
            <p:nvPr/>
          </p:nvSpPr>
          <p:spPr>
            <a:xfrm>
              <a:off x="3971315" y="4230861"/>
              <a:ext cx="1828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ahnschrift" panose="020B0502040204020203" pitchFamily="34" charset="0"/>
                </a:rPr>
                <a:t>Manager Task</a:t>
              </a:r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F78F4408-7493-4F16-8368-58F47C1DE0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9" t="9278" r="11689" b="7825"/>
            <a:stretch/>
          </p:blipFill>
          <p:spPr bwMode="auto">
            <a:xfrm rot="10800000" flipH="1">
              <a:off x="4231018" y="2799183"/>
              <a:ext cx="1309394" cy="1416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659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95DE39BD-FDFF-45E4-91EA-49966C2341BF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3F4F7-ACC3-4A6A-9814-2BF2E08DD0B4}"/>
              </a:ext>
            </a:extLst>
          </p:cNvPr>
          <p:cNvSpPr txBox="1"/>
          <p:nvPr/>
        </p:nvSpPr>
        <p:spPr>
          <a:xfrm>
            <a:off x="4210712" y="4352790"/>
            <a:ext cx="3770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Implementation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9135B6-9E3E-4540-B4CF-E2077133CDD4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58FB2-9E9B-4B85-AB5F-1FEECFAFD556}"/>
              </a:ext>
            </a:extLst>
          </p:cNvPr>
          <p:cNvSpPr txBox="1"/>
          <p:nvPr/>
        </p:nvSpPr>
        <p:spPr>
          <a:xfrm>
            <a:off x="3686529" y="1031474"/>
            <a:ext cx="481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Embedded Software</a:t>
            </a:r>
          </a:p>
        </p:txBody>
      </p:sp>
    </p:spTree>
    <p:extLst>
      <p:ext uri="{BB962C8B-B14F-4D97-AF65-F5344CB8AC3E}">
        <p14:creationId xmlns:p14="http://schemas.microsoft.com/office/powerpoint/2010/main" val="2325615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FB86C2F7-93C0-4D98-A631-C6A5365FEB19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Main App. Code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1F801-535A-41F7-880D-6AE0B090D4B6}"/>
              </a:ext>
            </a:extLst>
          </p:cNvPr>
          <p:cNvSpPr txBox="1"/>
          <p:nvPr/>
        </p:nvSpPr>
        <p:spPr>
          <a:xfrm>
            <a:off x="6284977" y="2002523"/>
            <a:ext cx="25542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Autogenerated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Scaffolding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+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Initialization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2EC838F-D67B-4F2F-B810-CA24FCA9D646}"/>
              </a:ext>
            </a:extLst>
          </p:cNvPr>
          <p:cNvSpPr/>
          <p:nvPr/>
        </p:nvSpPr>
        <p:spPr>
          <a:xfrm>
            <a:off x="5985764" y="800100"/>
            <a:ext cx="246886" cy="4176000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437AB8-185B-4134-AA9E-89E48B11FF73}"/>
              </a:ext>
            </a:extLst>
          </p:cNvPr>
          <p:cNvSpPr txBox="1"/>
          <p:nvPr/>
        </p:nvSpPr>
        <p:spPr>
          <a:xfrm>
            <a:off x="6756465" y="5223062"/>
            <a:ext cx="1611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Provided Source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BF8C0D-10C5-42FA-907C-46ED06697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841" y="5173627"/>
            <a:ext cx="1577561" cy="471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175B6A-4254-4995-8665-EBD661B9B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841" y="5643515"/>
            <a:ext cx="1088860" cy="600159"/>
          </a:xfrm>
          <a:prstGeom prst="rect">
            <a:avLst/>
          </a:prstGeom>
        </p:spPr>
      </p:pic>
      <p:sp>
        <p:nvSpPr>
          <p:cNvPr id="16" name="Right Brace 15">
            <a:extLst>
              <a:ext uri="{FF2B5EF4-FFF2-40B4-BE49-F238E27FC236}">
                <a16:creationId xmlns:a16="http://schemas.microsoft.com/office/drawing/2014/main" id="{504624E0-1376-499E-94B8-2850AB9E5F50}"/>
              </a:ext>
            </a:extLst>
          </p:cNvPr>
          <p:cNvSpPr/>
          <p:nvPr/>
        </p:nvSpPr>
        <p:spPr>
          <a:xfrm flipH="1">
            <a:off x="9002014" y="799839"/>
            <a:ext cx="246886" cy="4232536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BBD412B-C39F-4F5A-9661-62289517BBC2}"/>
              </a:ext>
            </a:extLst>
          </p:cNvPr>
          <p:cNvSpPr/>
          <p:nvPr/>
        </p:nvSpPr>
        <p:spPr>
          <a:xfrm flipH="1">
            <a:off x="8994870" y="5192909"/>
            <a:ext cx="246886" cy="1014413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982DED6D-EC58-47F9-8CF1-08C2181B7A6E}"/>
              </a:ext>
            </a:extLst>
          </p:cNvPr>
          <p:cNvSpPr/>
          <p:nvPr/>
        </p:nvSpPr>
        <p:spPr>
          <a:xfrm>
            <a:off x="5985764" y="5192515"/>
            <a:ext cx="246886" cy="1015200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C7FAF5-7759-42EB-B699-25BAD8FC8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841" y="734159"/>
            <a:ext cx="2049114" cy="432114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4017067-1821-4F67-8529-997A840E0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8783" r="54622"/>
          <a:stretch/>
        </p:blipFill>
        <p:spPr>
          <a:xfrm>
            <a:off x="1" y="1047750"/>
            <a:ext cx="5676900" cy="5119381"/>
          </a:xfrm>
          <a:prstGeom prst="rect">
            <a:avLst/>
          </a:prstGeom>
        </p:spPr>
      </p:pic>
      <p:pic>
        <p:nvPicPr>
          <p:cNvPr id="1026" name="Picture 2" descr="STM32CubeMX - stm32mpu">
            <a:extLst>
              <a:ext uri="{FF2B5EF4-FFF2-40B4-BE49-F238E27FC236}">
                <a16:creationId xmlns:a16="http://schemas.microsoft.com/office/drawing/2014/main" id="{8EC19C56-ACAD-41F0-A429-C4BC2750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29" y="3975225"/>
            <a:ext cx="1906522" cy="106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7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28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499B6C8-CDDC-4BDF-A259-FF1416AFC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925" t="18782" r="17270" b="16603"/>
          <a:stretch/>
        </p:blipFill>
        <p:spPr>
          <a:xfrm>
            <a:off x="6995161" y="1047750"/>
            <a:ext cx="4479290" cy="4072889"/>
          </a:xfrm>
          <a:prstGeom prst="rightArrowCallout">
            <a:avLst>
              <a:gd name="adj1" fmla="val 32488"/>
              <a:gd name="adj2" fmla="val 16469"/>
              <a:gd name="adj3" fmla="val 0"/>
              <a:gd name="adj4" fmla="val 82079"/>
            </a:avLst>
          </a:prstGeom>
        </p:spPr>
      </p:pic>
      <p:sp>
        <p:nvSpPr>
          <p:cNvPr id="792" name="Rectangle: Top Corners Rounded 791">
            <a:extLst>
              <a:ext uri="{FF2B5EF4-FFF2-40B4-BE49-F238E27FC236}">
                <a16:creationId xmlns:a16="http://schemas.microsoft.com/office/drawing/2014/main" id="{C6E944E3-EDD3-4960-BA5D-B6E1775B383A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Custom Libraries</a:t>
            </a:r>
          </a:p>
        </p:txBody>
      </p:sp>
      <p:pic>
        <p:nvPicPr>
          <p:cNvPr id="794" name="Picture 793">
            <a:extLst>
              <a:ext uri="{FF2B5EF4-FFF2-40B4-BE49-F238E27FC236}">
                <a16:creationId xmlns:a16="http://schemas.microsoft.com/office/drawing/2014/main" id="{E45E60EC-3D39-4C40-9401-CD3461CB68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8"/>
          <a:stretch/>
        </p:blipFill>
        <p:spPr>
          <a:xfrm>
            <a:off x="659071" y="1972296"/>
            <a:ext cx="1693282" cy="2270520"/>
          </a:xfrm>
          <a:prstGeom prst="rect">
            <a:avLst/>
          </a:prstGeom>
        </p:spPr>
      </p:pic>
      <p:sp>
        <p:nvSpPr>
          <p:cNvPr id="795" name="Right Brace 794">
            <a:extLst>
              <a:ext uri="{FF2B5EF4-FFF2-40B4-BE49-F238E27FC236}">
                <a16:creationId xmlns:a16="http://schemas.microsoft.com/office/drawing/2014/main" id="{928D3C26-6942-408C-BD3A-FD8AF42F1140}"/>
              </a:ext>
            </a:extLst>
          </p:cNvPr>
          <p:cNvSpPr/>
          <p:nvPr/>
        </p:nvSpPr>
        <p:spPr>
          <a:xfrm flipH="1">
            <a:off x="6433820" y="1019556"/>
            <a:ext cx="246886" cy="4176000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6" name="Right Brace 795">
            <a:extLst>
              <a:ext uri="{FF2B5EF4-FFF2-40B4-BE49-F238E27FC236}">
                <a16:creationId xmlns:a16="http://schemas.microsoft.com/office/drawing/2014/main" id="{79D5438D-9395-407E-8E65-AF78638AC998}"/>
              </a:ext>
            </a:extLst>
          </p:cNvPr>
          <p:cNvSpPr/>
          <p:nvPr/>
        </p:nvSpPr>
        <p:spPr>
          <a:xfrm>
            <a:off x="2511044" y="1991988"/>
            <a:ext cx="246886" cy="2231136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7" name="TextBox 796">
            <a:extLst>
              <a:ext uri="{FF2B5EF4-FFF2-40B4-BE49-F238E27FC236}">
                <a16:creationId xmlns:a16="http://schemas.microsoft.com/office/drawing/2014/main" id="{F6957320-E3E1-4E54-B06A-2D0198EEB701}"/>
              </a:ext>
            </a:extLst>
          </p:cNvPr>
          <p:cNvSpPr txBox="1"/>
          <p:nvPr/>
        </p:nvSpPr>
        <p:spPr>
          <a:xfrm>
            <a:off x="2796542" y="2634602"/>
            <a:ext cx="3509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Custom Peripheral Libraries</a:t>
            </a:r>
          </a:p>
        </p:txBody>
      </p:sp>
    </p:spTree>
    <p:extLst>
      <p:ext uri="{BB962C8B-B14F-4D97-AF65-F5344CB8AC3E}">
        <p14:creationId xmlns:p14="http://schemas.microsoft.com/office/powerpoint/2010/main" val="2334937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29</a:t>
            </a:fld>
            <a:endParaRPr lang="en-US"/>
          </a:p>
        </p:txBody>
      </p:sp>
      <p:sp>
        <p:nvSpPr>
          <p:cNvPr id="792" name="Rectangle: Top Corners Rounded 791">
            <a:extLst>
              <a:ext uri="{FF2B5EF4-FFF2-40B4-BE49-F238E27FC236}">
                <a16:creationId xmlns:a16="http://schemas.microsoft.com/office/drawing/2014/main" id="{C6E944E3-EDD3-4960-BA5D-B6E1775B383A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Custom Libraries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FC17465-57DF-4953-8F00-A7BA375467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6901" t="18783" r="6731"/>
          <a:stretch/>
        </p:blipFill>
        <p:spPr>
          <a:xfrm>
            <a:off x="514350" y="1047750"/>
            <a:ext cx="5800725" cy="5119381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D2DC04A-8106-46D1-A20D-39E66D090A06}"/>
              </a:ext>
            </a:extLst>
          </p:cNvPr>
          <p:cNvSpPr/>
          <p:nvPr/>
        </p:nvSpPr>
        <p:spPr>
          <a:xfrm>
            <a:off x="495299" y="1095375"/>
            <a:ext cx="5589270" cy="4002405"/>
          </a:xfrm>
          <a:custGeom>
            <a:avLst/>
            <a:gdLst>
              <a:gd name="connsiteX0" fmla="*/ 0 w 5581650"/>
              <a:gd name="connsiteY0" fmla="*/ 0 h 4314825"/>
              <a:gd name="connsiteX1" fmla="*/ 3857625 w 5581650"/>
              <a:gd name="connsiteY1" fmla="*/ 0 h 4314825"/>
              <a:gd name="connsiteX2" fmla="*/ 3857625 w 5581650"/>
              <a:gd name="connsiteY2" fmla="*/ 1457326 h 4314825"/>
              <a:gd name="connsiteX3" fmla="*/ 5581650 w 5581650"/>
              <a:gd name="connsiteY3" fmla="*/ 1457326 h 4314825"/>
              <a:gd name="connsiteX4" fmla="*/ 5581650 w 5581650"/>
              <a:gd name="connsiteY4" fmla="*/ 2714626 h 4314825"/>
              <a:gd name="connsiteX5" fmla="*/ 3857625 w 5581650"/>
              <a:gd name="connsiteY5" fmla="*/ 2714626 h 4314825"/>
              <a:gd name="connsiteX6" fmla="*/ 3857625 w 5581650"/>
              <a:gd name="connsiteY6" fmla="*/ 4314825 h 4314825"/>
              <a:gd name="connsiteX7" fmla="*/ 0 w 5581650"/>
              <a:gd name="connsiteY7" fmla="*/ 4314825 h 4314825"/>
              <a:gd name="connsiteX0" fmla="*/ 0 w 5581650"/>
              <a:gd name="connsiteY0" fmla="*/ 0 h 4314825"/>
              <a:gd name="connsiteX1" fmla="*/ 3857625 w 5581650"/>
              <a:gd name="connsiteY1" fmla="*/ 0 h 4314825"/>
              <a:gd name="connsiteX2" fmla="*/ 3857625 w 5581650"/>
              <a:gd name="connsiteY2" fmla="*/ 1679126 h 4314825"/>
              <a:gd name="connsiteX3" fmla="*/ 5581650 w 5581650"/>
              <a:gd name="connsiteY3" fmla="*/ 1457326 h 4314825"/>
              <a:gd name="connsiteX4" fmla="*/ 5581650 w 5581650"/>
              <a:gd name="connsiteY4" fmla="*/ 2714626 h 4314825"/>
              <a:gd name="connsiteX5" fmla="*/ 3857625 w 5581650"/>
              <a:gd name="connsiteY5" fmla="*/ 2714626 h 4314825"/>
              <a:gd name="connsiteX6" fmla="*/ 3857625 w 5581650"/>
              <a:gd name="connsiteY6" fmla="*/ 4314825 h 4314825"/>
              <a:gd name="connsiteX7" fmla="*/ 0 w 5581650"/>
              <a:gd name="connsiteY7" fmla="*/ 4314825 h 4314825"/>
              <a:gd name="connsiteX8" fmla="*/ 0 w 5581650"/>
              <a:gd name="connsiteY8" fmla="*/ 0 h 4314825"/>
              <a:gd name="connsiteX0" fmla="*/ 0 w 5589270"/>
              <a:gd name="connsiteY0" fmla="*/ 0 h 4314825"/>
              <a:gd name="connsiteX1" fmla="*/ 3857625 w 5589270"/>
              <a:gd name="connsiteY1" fmla="*/ 0 h 4314825"/>
              <a:gd name="connsiteX2" fmla="*/ 3857625 w 5589270"/>
              <a:gd name="connsiteY2" fmla="*/ 1679126 h 4314825"/>
              <a:gd name="connsiteX3" fmla="*/ 5589270 w 5589270"/>
              <a:gd name="connsiteY3" fmla="*/ 1670911 h 4314825"/>
              <a:gd name="connsiteX4" fmla="*/ 5581650 w 5589270"/>
              <a:gd name="connsiteY4" fmla="*/ 2714626 h 4314825"/>
              <a:gd name="connsiteX5" fmla="*/ 3857625 w 5589270"/>
              <a:gd name="connsiteY5" fmla="*/ 2714626 h 4314825"/>
              <a:gd name="connsiteX6" fmla="*/ 3857625 w 5589270"/>
              <a:gd name="connsiteY6" fmla="*/ 4314825 h 4314825"/>
              <a:gd name="connsiteX7" fmla="*/ 0 w 5589270"/>
              <a:gd name="connsiteY7" fmla="*/ 4314825 h 4314825"/>
              <a:gd name="connsiteX8" fmla="*/ 0 w 5589270"/>
              <a:gd name="connsiteY8" fmla="*/ 0 h 4314825"/>
              <a:gd name="connsiteX0" fmla="*/ 0 w 5589270"/>
              <a:gd name="connsiteY0" fmla="*/ 0 h 4314825"/>
              <a:gd name="connsiteX1" fmla="*/ 3857625 w 5589270"/>
              <a:gd name="connsiteY1" fmla="*/ 0 h 4314825"/>
              <a:gd name="connsiteX2" fmla="*/ 3857625 w 5589270"/>
              <a:gd name="connsiteY2" fmla="*/ 1679126 h 4314825"/>
              <a:gd name="connsiteX3" fmla="*/ 5589270 w 5589270"/>
              <a:gd name="connsiteY3" fmla="*/ 1670911 h 4314825"/>
              <a:gd name="connsiteX4" fmla="*/ 5581650 w 5589270"/>
              <a:gd name="connsiteY4" fmla="*/ 2714626 h 4314825"/>
              <a:gd name="connsiteX5" fmla="*/ 3880485 w 5589270"/>
              <a:gd name="connsiteY5" fmla="*/ 2944640 h 4314825"/>
              <a:gd name="connsiteX6" fmla="*/ 3857625 w 5589270"/>
              <a:gd name="connsiteY6" fmla="*/ 4314825 h 4314825"/>
              <a:gd name="connsiteX7" fmla="*/ 0 w 5589270"/>
              <a:gd name="connsiteY7" fmla="*/ 4314825 h 4314825"/>
              <a:gd name="connsiteX8" fmla="*/ 0 w 5589270"/>
              <a:gd name="connsiteY8" fmla="*/ 0 h 4314825"/>
              <a:gd name="connsiteX0" fmla="*/ 0 w 5589270"/>
              <a:gd name="connsiteY0" fmla="*/ 0 h 4314825"/>
              <a:gd name="connsiteX1" fmla="*/ 3857625 w 5589270"/>
              <a:gd name="connsiteY1" fmla="*/ 0 h 4314825"/>
              <a:gd name="connsiteX2" fmla="*/ 3857625 w 5589270"/>
              <a:gd name="connsiteY2" fmla="*/ 1679126 h 4314825"/>
              <a:gd name="connsiteX3" fmla="*/ 5589270 w 5589270"/>
              <a:gd name="connsiteY3" fmla="*/ 1670911 h 4314825"/>
              <a:gd name="connsiteX4" fmla="*/ 5589270 w 5589270"/>
              <a:gd name="connsiteY4" fmla="*/ 2919996 h 4314825"/>
              <a:gd name="connsiteX5" fmla="*/ 3880485 w 5589270"/>
              <a:gd name="connsiteY5" fmla="*/ 2944640 h 4314825"/>
              <a:gd name="connsiteX6" fmla="*/ 3857625 w 5589270"/>
              <a:gd name="connsiteY6" fmla="*/ 4314825 h 4314825"/>
              <a:gd name="connsiteX7" fmla="*/ 0 w 5589270"/>
              <a:gd name="connsiteY7" fmla="*/ 4314825 h 4314825"/>
              <a:gd name="connsiteX8" fmla="*/ 0 w 5589270"/>
              <a:gd name="connsiteY8" fmla="*/ 0 h 431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9270" h="4314825">
                <a:moveTo>
                  <a:pt x="0" y="0"/>
                </a:moveTo>
                <a:lnTo>
                  <a:pt x="3857625" y="0"/>
                </a:lnTo>
                <a:lnTo>
                  <a:pt x="3857625" y="1679126"/>
                </a:lnTo>
                <a:lnTo>
                  <a:pt x="5589270" y="1670911"/>
                </a:lnTo>
                <a:lnTo>
                  <a:pt x="5589270" y="2919996"/>
                </a:lnTo>
                <a:lnTo>
                  <a:pt x="3880485" y="2944640"/>
                </a:lnTo>
                <a:lnTo>
                  <a:pt x="3857625" y="4314825"/>
                </a:lnTo>
                <a:lnTo>
                  <a:pt x="0" y="4314825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4D9220FB-2DE0-43D5-BEBE-433A0BC5D1C2}"/>
              </a:ext>
            </a:extLst>
          </p:cNvPr>
          <p:cNvSpPr/>
          <p:nvPr/>
        </p:nvSpPr>
        <p:spPr>
          <a:xfrm>
            <a:off x="6557645" y="1447800"/>
            <a:ext cx="246886" cy="4562474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78B242-1998-4509-8155-CAD1911ECCD4}"/>
              </a:ext>
            </a:extLst>
          </p:cNvPr>
          <p:cNvSpPr txBox="1"/>
          <p:nvPr/>
        </p:nvSpPr>
        <p:spPr>
          <a:xfrm>
            <a:off x="6777992" y="3101327"/>
            <a:ext cx="2823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Custom Helper Libraries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43E76E9C-DC11-40BC-A496-51C9ED491EE6}"/>
              </a:ext>
            </a:extLst>
          </p:cNvPr>
          <p:cNvSpPr/>
          <p:nvPr/>
        </p:nvSpPr>
        <p:spPr>
          <a:xfrm flipH="1">
            <a:off x="9601964" y="2458713"/>
            <a:ext cx="246886" cy="2231136"/>
          </a:xfrm>
          <a:prstGeom prst="rightBrace">
            <a:avLst>
              <a:gd name="adj1" fmla="val 45290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F62C9-368B-4EC5-8E40-619E72D77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520" y="2438291"/>
            <a:ext cx="2100555" cy="22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31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55FDC-C6C3-4183-87AD-5E07D646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F2D51-AB51-433A-B9A1-F1E14DC95E00}"/>
              </a:ext>
            </a:extLst>
          </p:cNvPr>
          <p:cNvSpPr txBox="1"/>
          <p:nvPr/>
        </p:nvSpPr>
        <p:spPr>
          <a:xfrm>
            <a:off x="3661679" y="4352790"/>
            <a:ext cx="4868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 Project Background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8E62C5C1-EE08-47E9-B512-2A831D577C9F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AD40A7-6973-42E6-986C-A24208665B0A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AD038-5087-4BDD-9C9D-079449DC5CAB}"/>
              </a:ext>
            </a:extLst>
          </p:cNvPr>
          <p:cNvSpPr txBox="1"/>
          <p:nvPr/>
        </p:nvSpPr>
        <p:spPr>
          <a:xfrm>
            <a:off x="5129229" y="1031474"/>
            <a:ext cx="1933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ahnschrift SemiBold" panose="020B0502040204020203" pitchFamily="34" charset="0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3921260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30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017067-1821-4F67-8529-997A840E0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8783"/>
          <a:stretch/>
        </p:blipFill>
        <p:spPr>
          <a:xfrm>
            <a:off x="0" y="1047750"/>
            <a:ext cx="12510162" cy="5119381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5C4E7A7-D875-4FF1-94DB-03717B99E2B0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Full Code Structure</a:t>
            </a:r>
          </a:p>
        </p:txBody>
      </p:sp>
    </p:spTree>
    <p:extLst>
      <p:ext uri="{BB962C8B-B14F-4D97-AF65-F5344CB8AC3E}">
        <p14:creationId xmlns:p14="http://schemas.microsoft.com/office/powerpoint/2010/main" val="3075297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A4EDB346-EB26-42E8-9D74-A4F0229E893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B34E4A-9D34-4A04-B082-C1CC60762DC9}"/>
              </a:ext>
            </a:extLst>
          </p:cNvPr>
          <p:cNvSpPr txBox="1"/>
          <p:nvPr/>
        </p:nvSpPr>
        <p:spPr>
          <a:xfrm>
            <a:off x="3212044" y="4352790"/>
            <a:ext cx="576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Objective &amp; Architecture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31D922-332E-4500-A1C0-E48C35B91A90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054BB0-767D-4B79-96EB-193F979C6653}"/>
              </a:ext>
            </a:extLst>
          </p:cNvPr>
          <p:cNvSpPr txBox="1"/>
          <p:nvPr/>
        </p:nvSpPr>
        <p:spPr>
          <a:xfrm>
            <a:off x="3853244" y="1031474"/>
            <a:ext cx="4485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16071596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18BCC251-FB05-4E30-970D-4E84EC283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5" y="2626920"/>
            <a:ext cx="1474300" cy="14743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68E254-6977-4F86-8F76-0D53EF3626FD}"/>
              </a:ext>
            </a:extLst>
          </p:cNvPr>
          <p:cNvSpPr txBox="1"/>
          <p:nvPr/>
        </p:nvSpPr>
        <p:spPr>
          <a:xfrm>
            <a:off x="696441" y="3984553"/>
            <a:ext cx="73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User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691559-3459-47ED-9FF4-35DCF395283B}"/>
              </a:ext>
            </a:extLst>
          </p:cNvPr>
          <p:cNvGrpSpPr/>
          <p:nvPr/>
        </p:nvGrpSpPr>
        <p:grpSpPr>
          <a:xfrm>
            <a:off x="10027470" y="2523089"/>
            <a:ext cx="1848320" cy="1848320"/>
            <a:chOff x="8372005" y="1657349"/>
            <a:chExt cx="2971801" cy="2971801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E026B07-BF2D-4FBC-BA2E-A00D98672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>
              <a:extLst>
                <a:ext uri="{FF2B5EF4-FFF2-40B4-BE49-F238E27FC236}">
                  <a16:creationId xmlns:a16="http://schemas.microsoft.com/office/drawing/2014/main" id="{DE6E624C-6B79-4875-B339-BA9CC492AC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05CB569-356B-4FBA-B477-EC25D82181FC}"/>
              </a:ext>
            </a:extLst>
          </p:cNvPr>
          <p:cNvSpPr txBox="1"/>
          <p:nvPr/>
        </p:nvSpPr>
        <p:spPr>
          <a:xfrm>
            <a:off x="10340726" y="4201836"/>
            <a:ext cx="1221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GPS-Box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1D4029A-D526-4F48-B3A0-B7E8F9A3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14" y="2342962"/>
            <a:ext cx="2105024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BE26A8-FCE4-4566-9F5B-57944A1B9F5C}"/>
              </a:ext>
            </a:extLst>
          </p:cNvPr>
          <p:cNvSpPr txBox="1"/>
          <p:nvPr/>
        </p:nvSpPr>
        <p:spPr>
          <a:xfrm>
            <a:off x="2156583" y="4201836"/>
            <a:ext cx="190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Client Browser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84E2BC57-55A0-4AA3-BB30-7EEBD7FA3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33" y="2596734"/>
            <a:ext cx="1226586" cy="12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78BAF1-0EEE-49C0-995C-75CD4FEB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965" y="1812014"/>
            <a:ext cx="2818080" cy="281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9EA9AD-6C56-475E-BCC1-B3B8133AB2CE}"/>
              </a:ext>
            </a:extLst>
          </p:cNvPr>
          <p:cNvSpPr txBox="1"/>
          <p:nvPr/>
        </p:nvSpPr>
        <p:spPr>
          <a:xfrm>
            <a:off x="6519022" y="4219943"/>
            <a:ext cx="1091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Internet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45A3750-1A34-4E3E-8CF9-ED740DCB1A50}"/>
              </a:ext>
            </a:extLst>
          </p:cNvPr>
          <p:cNvCxnSpPr>
            <a:cxnSpLocks/>
          </p:cNvCxnSpPr>
          <p:nvPr/>
        </p:nvCxnSpPr>
        <p:spPr>
          <a:xfrm>
            <a:off x="4461850" y="3223753"/>
            <a:ext cx="5315893" cy="0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66B5CB4-77C8-4843-9995-986EF9433A95}"/>
              </a:ext>
            </a:extLst>
          </p:cNvPr>
          <p:cNvSpPr txBox="1"/>
          <p:nvPr/>
        </p:nvSpPr>
        <p:spPr>
          <a:xfrm>
            <a:off x="9109750" y="2798543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Data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E9E1F25-EBD0-4ADD-9EAD-B3FDCBB572C9}"/>
              </a:ext>
            </a:extLst>
          </p:cNvPr>
          <p:cNvCxnSpPr>
            <a:cxnSpLocks/>
          </p:cNvCxnSpPr>
          <p:nvPr/>
        </p:nvCxnSpPr>
        <p:spPr>
          <a:xfrm>
            <a:off x="4461850" y="3613062"/>
            <a:ext cx="5315893" cy="0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E00FC1F-CD6F-479D-A4DD-017E9949DEEA}"/>
              </a:ext>
            </a:extLst>
          </p:cNvPr>
          <p:cNvSpPr txBox="1"/>
          <p:nvPr/>
        </p:nvSpPr>
        <p:spPr>
          <a:xfrm>
            <a:off x="4440824" y="3649579"/>
            <a:ext cx="1029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Control</a:t>
            </a: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8F2D6D2B-DC80-45F0-A6DF-2DE0AF9A50AD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36242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33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C96B3D-3A27-44F7-8E7A-696671EC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942884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2653CC6-2E49-4DCE-B2F6-95BE71D6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3505017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0BEAA4D-4A19-454E-A034-6732E5B6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" y="2342962"/>
            <a:ext cx="2105024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5030D49-ED27-4D5D-9D02-73D537210858}"/>
              </a:ext>
            </a:extLst>
          </p:cNvPr>
          <p:cNvGrpSpPr/>
          <p:nvPr/>
        </p:nvGrpSpPr>
        <p:grpSpPr>
          <a:xfrm>
            <a:off x="10027470" y="2523089"/>
            <a:ext cx="1848320" cy="1848320"/>
            <a:chOff x="8372005" y="1657349"/>
            <a:chExt cx="2971801" cy="2971801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D7DD815-8DC3-434B-9AFF-EA50F41A3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05FB7F7F-4F9E-4D63-8BAE-F8AD106E1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1D254F6-4CC2-4E7C-BAE3-86BA1F862658}"/>
              </a:ext>
            </a:extLst>
          </p:cNvPr>
          <p:cNvSpPr txBox="1"/>
          <p:nvPr/>
        </p:nvSpPr>
        <p:spPr>
          <a:xfrm>
            <a:off x="5110340" y="5369739"/>
            <a:ext cx="201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Backend Server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36E72C72-6598-47D9-A76F-CD540D9490DF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Device Comm.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23849B-6528-4ABA-A1C7-8713889E6C2C}"/>
              </a:ext>
            </a:extLst>
          </p:cNvPr>
          <p:cNvSpPr txBox="1"/>
          <p:nvPr/>
        </p:nvSpPr>
        <p:spPr>
          <a:xfrm>
            <a:off x="5083090" y="2825713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Frontend Server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8B385B-2729-4C90-85B1-B60CE350D312}"/>
              </a:ext>
            </a:extLst>
          </p:cNvPr>
          <p:cNvGrpSpPr/>
          <p:nvPr/>
        </p:nvGrpSpPr>
        <p:grpSpPr>
          <a:xfrm>
            <a:off x="7142256" y="3703902"/>
            <a:ext cx="2744128" cy="825383"/>
            <a:chOff x="7142256" y="3703902"/>
            <a:chExt cx="2744128" cy="82538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4D1988B-9FFC-4E3A-8585-12D9A57F64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2256" y="3757188"/>
              <a:ext cx="2744128" cy="77209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6E9BF0-AE73-428F-90E3-844DF4FC41CA}"/>
                </a:ext>
              </a:extLst>
            </p:cNvPr>
            <p:cNvSpPr txBox="1"/>
            <p:nvPr/>
          </p:nvSpPr>
          <p:spPr>
            <a:xfrm rot="20685245">
              <a:off x="7773534" y="3703902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WebSocket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901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C96B3D-3A27-44F7-8E7A-696671EC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942884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2653CC6-2E49-4DCE-B2F6-95BE71D6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3505017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80BEAA4D-4A19-454E-A034-6732E5B6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" y="2342962"/>
            <a:ext cx="2105024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5030D49-ED27-4D5D-9D02-73D537210858}"/>
              </a:ext>
            </a:extLst>
          </p:cNvPr>
          <p:cNvGrpSpPr/>
          <p:nvPr/>
        </p:nvGrpSpPr>
        <p:grpSpPr>
          <a:xfrm>
            <a:off x="10027470" y="2523089"/>
            <a:ext cx="1848320" cy="1848320"/>
            <a:chOff x="8372005" y="1657349"/>
            <a:chExt cx="2971801" cy="2971801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D7DD815-8DC3-434B-9AFF-EA50F41A3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05FB7F7F-4F9E-4D63-8BAE-F8AD106E1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DE3DAF-893C-45E3-964B-CBAD9E32F9FD}"/>
              </a:ext>
            </a:extLst>
          </p:cNvPr>
          <p:cNvGrpSpPr/>
          <p:nvPr/>
        </p:nvGrpSpPr>
        <p:grpSpPr>
          <a:xfrm>
            <a:off x="2505373" y="2036556"/>
            <a:ext cx="2744128" cy="798222"/>
            <a:chOff x="7142256" y="3731063"/>
            <a:chExt cx="2744128" cy="79822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86BA353-99B8-4A8D-AA84-D54A0DE408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2256" y="3757188"/>
              <a:ext cx="2744128" cy="77209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9A35EE-DF21-4EF4-9788-F431D8FC90C5}"/>
                </a:ext>
              </a:extLst>
            </p:cNvPr>
            <p:cNvSpPr txBox="1"/>
            <p:nvPr/>
          </p:nvSpPr>
          <p:spPr>
            <a:xfrm rot="20685245">
              <a:off x="7828397" y="3731063"/>
              <a:ext cx="1124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Request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4F66F8B-D245-4771-AFC9-D6A1337E4952}"/>
              </a:ext>
            </a:extLst>
          </p:cNvPr>
          <p:cNvSpPr txBox="1"/>
          <p:nvPr/>
        </p:nvSpPr>
        <p:spPr>
          <a:xfrm>
            <a:off x="5083090" y="2825713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Frontend Server</a:t>
            </a:r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F0FD6D09-D412-401C-9B01-940F029C5FDB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Client Connect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D6A45E-5BB3-4B26-9087-A2821D2036B7}"/>
              </a:ext>
            </a:extLst>
          </p:cNvPr>
          <p:cNvSpPr txBox="1"/>
          <p:nvPr/>
        </p:nvSpPr>
        <p:spPr>
          <a:xfrm>
            <a:off x="5110340" y="5369739"/>
            <a:ext cx="201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Backend Server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E7DBB-B10D-47C2-8746-A7EAB9DDA5EC}"/>
              </a:ext>
            </a:extLst>
          </p:cNvPr>
          <p:cNvGrpSpPr/>
          <p:nvPr/>
        </p:nvGrpSpPr>
        <p:grpSpPr>
          <a:xfrm>
            <a:off x="7142256" y="3703902"/>
            <a:ext cx="2744128" cy="825383"/>
            <a:chOff x="7142256" y="3703902"/>
            <a:chExt cx="2744128" cy="82538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554D8D2-33EE-4915-8F09-25C4B0A8C4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2256" y="3757188"/>
              <a:ext cx="2744128" cy="77209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D2D775-276B-4662-ACA8-8E6926A75FEB}"/>
                </a:ext>
              </a:extLst>
            </p:cNvPr>
            <p:cNvSpPr txBox="1"/>
            <p:nvPr/>
          </p:nvSpPr>
          <p:spPr>
            <a:xfrm rot="20685245">
              <a:off x="7773534" y="3703902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WebSocket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049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35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C96B3D-3A27-44F7-8E7A-696671EC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942884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2653CC6-2E49-4DCE-B2F6-95BE71D6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3505017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F8AC980-AA79-4E68-8A95-D07CF0C9810A}"/>
              </a:ext>
            </a:extLst>
          </p:cNvPr>
          <p:cNvSpPr txBox="1"/>
          <p:nvPr/>
        </p:nvSpPr>
        <p:spPr>
          <a:xfrm>
            <a:off x="5083090" y="2825713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Frontend Server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80BEAA4D-4A19-454E-A034-6732E5B6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" y="2342962"/>
            <a:ext cx="2105024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5030D49-ED27-4D5D-9D02-73D537210858}"/>
              </a:ext>
            </a:extLst>
          </p:cNvPr>
          <p:cNvGrpSpPr/>
          <p:nvPr/>
        </p:nvGrpSpPr>
        <p:grpSpPr>
          <a:xfrm>
            <a:off x="10027470" y="2523089"/>
            <a:ext cx="1848320" cy="1848320"/>
            <a:chOff x="8372005" y="1657349"/>
            <a:chExt cx="2971801" cy="2971801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D7DD815-8DC3-434B-9AFF-EA50F41A3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05FB7F7F-4F9E-4D63-8BAE-F8AD106E1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2094DA-CF79-4D4D-B39E-3747DBA3DCCF}"/>
              </a:ext>
            </a:extLst>
          </p:cNvPr>
          <p:cNvCxnSpPr>
            <a:cxnSpLocks/>
            <a:endCxn id="1028" idx="1"/>
          </p:cNvCxnSpPr>
          <p:nvPr/>
        </p:nvCxnSpPr>
        <p:spPr>
          <a:xfrm flipV="1">
            <a:off x="2534970" y="1967152"/>
            <a:ext cx="2558750" cy="1156294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triangl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id="{24890D9D-5386-4CCB-AFBA-54E9E7A9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197" y="1044927"/>
            <a:ext cx="783877" cy="7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0B335FF-DF9A-48AE-B53C-9B181667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41" y="1240371"/>
            <a:ext cx="392989" cy="39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6F594925-9746-426F-B395-B0F5D3B80EBE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Client Serve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18C3DCA-4DE0-4454-81F7-DC429EE48A56}"/>
              </a:ext>
            </a:extLst>
          </p:cNvPr>
          <p:cNvGrpSpPr/>
          <p:nvPr/>
        </p:nvGrpSpPr>
        <p:grpSpPr>
          <a:xfrm>
            <a:off x="7142256" y="3703902"/>
            <a:ext cx="2744128" cy="825383"/>
            <a:chOff x="7142256" y="3703902"/>
            <a:chExt cx="2744128" cy="825383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7AE6ABE-6BB4-4DA2-B951-5D953126A8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2256" y="3757188"/>
              <a:ext cx="2744128" cy="77209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AE342-2597-4855-8B21-65773BABFF70}"/>
                </a:ext>
              </a:extLst>
            </p:cNvPr>
            <p:cNvSpPr txBox="1"/>
            <p:nvPr/>
          </p:nvSpPr>
          <p:spPr>
            <a:xfrm rot="20685245">
              <a:off x="7773534" y="3703902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WebSocket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1D128E-321D-42C2-AB63-C1F5D264AFE0}"/>
              </a:ext>
            </a:extLst>
          </p:cNvPr>
          <p:cNvSpPr txBox="1"/>
          <p:nvPr/>
        </p:nvSpPr>
        <p:spPr>
          <a:xfrm>
            <a:off x="5110340" y="5369739"/>
            <a:ext cx="201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Backend Server</a:t>
            </a:r>
          </a:p>
        </p:txBody>
      </p:sp>
    </p:spTree>
    <p:extLst>
      <p:ext uri="{BB962C8B-B14F-4D97-AF65-F5344CB8AC3E}">
        <p14:creationId xmlns:p14="http://schemas.microsoft.com/office/powerpoint/2010/main" val="1832306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36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C96B3D-3A27-44F7-8E7A-696671EC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942884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2653CC6-2E49-4DCE-B2F6-95BE71D6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3505017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BEE2C4-3CCE-4210-BF5A-388F80FF38CA}"/>
              </a:ext>
            </a:extLst>
          </p:cNvPr>
          <p:cNvSpPr txBox="1"/>
          <p:nvPr/>
        </p:nvSpPr>
        <p:spPr>
          <a:xfrm>
            <a:off x="5110340" y="5369739"/>
            <a:ext cx="201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Backend Server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80BEAA4D-4A19-454E-A034-6732E5B6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" y="2342962"/>
            <a:ext cx="2105024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5030D49-ED27-4D5D-9D02-73D537210858}"/>
              </a:ext>
            </a:extLst>
          </p:cNvPr>
          <p:cNvGrpSpPr/>
          <p:nvPr/>
        </p:nvGrpSpPr>
        <p:grpSpPr>
          <a:xfrm>
            <a:off x="10027470" y="2523089"/>
            <a:ext cx="1848320" cy="1848320"/>
            <a:chOff x="8372005" y="1657349"/>
            <a:chExt cx="2971801" cy="2971801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D7DD815-8DC3-434B-9AFF-EA50F41A3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05FB7F7F-4F9E-4D63-8BAE-F8AD106E1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24890D9D-5386-4CCB-AFBA-54E9E7A9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64" y="2818089"/>
            <a:ext cx="783877" cy="7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573D8BC9-3597-42F9-B624-FA0F8775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9" y="2596734"/>
            <a:ext cx="1226586" cy="12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90F91A-2E2C-4C35-8E00-D7C45F6A187C}"/>
              </a:ext>
            </a:extLst>
          </p:cNvPr>
          <p:cNvSpPr txBox="1"/>
          <p:nvPr/>
        </p:nvSpPr>
        <p:spPr>
          <a:xfrm>
            <a:off x="5083090" y="2825713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Frontend Server</a:t>
            </a: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4C979325-F517-4458-9E85-0EDFD88668FB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Client Serve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1A4E52-3CED-4BB7-B723-C686D415C1A7}"/>
              </a:ext>
            </a:extLst>
          </p:cNvPr>
          <p:cNvGrpSpPr/>
          <p:nvPr/>
        </p:nvGrpSpPr>
        <p:grpSpPr>
          <a:xfrm>
            <a:off x="7142256" y="3703902"/>
            <a:ext cx="2744128" cy="825383"/>
            <a:chOff x="7142256" y="3703902"/>
            <a:chExt cx="2744128" cy="82538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DEC64A5-BA94-497E-8634-7350211763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2256" y="3757188"/>
              <a:ext cx="2744128" cy="77209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FB4A64-F590-42D8-9265-B8403E4811DA}"/>
                </a:ext>
              </a:extLst>
            </p:cNvPr>
            <p:cNvSpPr txBox="1"/>
            <p:nvPr/>
          </p:nvSpPr>
          <p:spPr>
            <a:xfrm rot="20685245">
              <a:off x="7773534" y="3703902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WebSocket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4864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37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DC96B3D-3A27-44F7-8E7A-696671EC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942884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2653CC6-2E49-4DCE-B2F6-95BE71D6A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20" y="3505017"/>
            <a:ext cx="2048536" cy="204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BEE2C4-3CCE-4210-BF5A-388F80FF38CA}"/>
              </a:ext>
            </a:extLst>
          </p:cNvPr>
          <p:cNvSpPr txBox="1"/>
          <p:nvPr/>
        </p:nvSpPr>
        <p:spPr>
          <a:xfrm>
            <a:off x="5110340" y="5369739"/>
            <a:ext cx="2015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Backend Server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80BEAA4D-4A19-454E-A034-6732E5B61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" y="2342962"/>
            <a:ext cx="2105024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5030D49-ED27-4D5D-9D02-73D537210858}"/>
              </a:ext>
            </a:extLst>
          </p:cNvPr>
          <p:cNvGrpSpPr/>
          <p:nvPr/>
        </p:nvGrpSpPr>
        <p:grpSpPr>
          <a:xfrm>
            <a:off x="10027470" y="2523089"/>
            <a:ext cx="1848320" cy="1848320"/>
            <a:chOff x="8372005" y="1657349"/>
            <a:chExt cx="2971801" cy="2971801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ED7DD815-8DC3-434B-9AFF-EA50F41A3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05FB7F7F-4F9E-4D63-8BAE-F8AD106E1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573D8BC9-3597-42F9-B624-FA0F8775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09" y="2596734"/>
            <a:ext cx="1226586" cy="12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1E9A12-5B6F-4D02-A50A-86733994CA6A}"/>
              </a:ext>
            </a:extLst>
          </p:cNvPr>
          <p:cNvGrpSpPr/>
          <p:nvPr/>
        </p:nvGrpSpPr>
        <p:grpSpPr>
          <a:xfrm>
            <a:off x="2697929" y="3639019"/>
            <a:ext cx="2459162" cy="781622"/>
            <a:chOff x="2697929" y="3639019"/>
            <a:chExt cx="2459162" cy="78162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ACE74C5-6AC9-4A6C-BB08-B9AF04405ED6}"/>
                </a:ext>
              </a:extLst>
            </p:cNvPr>
            <p:cNvCxnSpPr>
              <a:cxnSpLocks/>
            </p:cNvCxnSpPr>
            <p:nvPr/>
          </p:nvCxnSpPr>
          <p:spPr>
            <a:xfrm>
              <a:off x="2697929" y="3766239"/>
              <a:ext cx="2459162" cy="654402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59B1A3-F43A-482B-9CF6-01B952A255A1}"/>
                </a:ext>
              </a:extLst>
            </p:cNvPr>
            <p:cNvSpPr txBox="1"/>
            <p:nvPr/>
          </p:nvSpPr>
          <p:spPr>
            <a:xfrm rot="874111">
              <a:off x="3533813" y="3639019"/>
              <a:ext cx="7873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REST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BEFDCA6-9E1D-4E17-9066-8EEEA2D8D30C}"/>
              </a:ext>
            </a:extLst>
          </p:cNvPr>
          <p:cNvGrpSpPr/>
          <p:nvPr/>
        </p:nvGrpSpPr>
        <p:grpSpPr>
          <a:xfrm>
            <a:off x="2607396" y="4227969"/>
            <a:ext cx="2459162" cy="725563"/>
            <a:chOff x="2607396" y="4227969"/>
            <a:chExt cx="2459162" cy="72556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A9E959-A1F6-40A0-BCD7-F5889E0ECB93}"/>
                </a:ext>
              </a:extLst>
            </p:cNvPr>
            <p:cNvCxnSpPr>
              <a:cxnSpLocks/>
            </p:cNvCxnSpPr>
            <p:nvPr/>
          </p:nvCxnSpPr>
          <p:spPr>
            <a:xfrm>
              <a:off x="2607396" y="4227969"/>
              <a:ext cx="2459162" cy="654402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515C04-274D-42CD-B509-3E1B0789CFAE}"/>
                </a:ext>
              </a:extLst>
            </p:cNvPr>
            <p:cNvSpPr txBox="1"/>
            <p:nvPr/>
          </p:nvSpPr>
          <p:spPr>
            <a:xfrm rot="874111">
              <a:off x="3509003" y="4553422"/>
              <a:ext cx="655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SSE</a:t>
              </a:r>
            </a:p>
          </p:txBody>
        </p:sp>
      </p:grp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D8EBC581-0B68-4B82-B135-769F0C826542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Client Comm.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207835-9634-4451-AF79-0A66457E3339}"/>
              </a:ext>
            </a:extLst>
          </p:cNvPr>
          <p:cNvGrpSpPr/>
          <p:nvPr/>
        </p:nvGrpSpPr>
        <p:grpSpPr>
          <a:xfrm>
            <a:off x="7142256" y="3703902"/>
            <a:ext cx="2744128" cy="825383"/>
            <a:chOff x="7142256" y="3703902"/>
            <a:chExt cx="2744128" cy="825383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F3E1CB7-F2CB-4BC1-89DF-3701A2747D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42256" y="3757188"/>
              <a:ext cx="2744128" cy="772097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4CCE23-6340-4DC0-B629-2077FE5DC985}"/>
                </a:ext>
              </a:extLst>
            </p:cNvPr>
            <p:cNvSpPr txBox="1"/>
            <p:nvPr/>
          </p:nvSpPr>
          <p:spPr>
            <a:xfrm rot="20685245">
              <a:off x="7773534" y="3703902"/>
              <a:ext cx="14510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WebSocket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6F8E841-FC06-449A-9438-86D570E86DBD}"/>
              </a:ext>
            </a:extLst>
          </p:cNvPr>
          <p:cNvSpPr txBox="1"/>
          <p:nvPr/>
        </p:nvSpPr>
        <p:spPr>
          <a:xfrm>
            <a:off x="5083090" y="2825713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Frontend Server</a:t>
            </a:r>
          </a:p>
        </p:txBody>
      </p:sp>
    </p:spTree>
    <p:extLst>
      <p:ext uri="{BB962C8B-B14F-4D97-AF65-F5344CB8AC3E}">
        <p14:creationId xmlns:p14="http://schemas.microsoft.com/office/powerpoint/2010/main" val="3501443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A4EDB346-EB26-42E8-9D74-A4F0229E893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III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E1F69-F29B-4F8C-8E57-545F3AF2E74C}"/>
              </a:ext>
            </a:extLst>
          </p:cNvPr>
          <p:cNvSpPr txBox="1"/>
          <p:nvPr/>
        </p:nvSpPr>
        <p:spPr>
          <a:xfrm>
            <a:off x="4210723" y="4352790"/>
            <a:ext cx="3770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Implementation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1F539F3-6F34-44CD-8DFE-A210335AB09C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706962-1864-4936-9606-22B19508FEF1}"/>
              </a:ext>
            </a:extLst>
          </p:cNvPr>
          <p:cNvSpPr txBox="1"/>
          <p:nvPr/>
        </p:nvSpPr>
        <p:spPr>
          <a:xfrm>
            <a:off x="3853244" y="1031474"/>
            <a:ext cx="4485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2710620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39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CC3F296-06FD-4CE8-9D14-6B62C27D7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009" y="144856"/>
            <a:ext cx="10145766" cy="6378948"/>
          </a:xfrm>
          <a:prstGeom prst="rect">
            <a:avLst/>
          </a:prstGeom>
        </p:spPr>
      </p:pic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947BA8F5-182B-4697-A3CF-408749750B46}"/>
              </a:ext>
            </a:extLst>
          </p:cNvPr>
          <p:cNvSpPr/>
          <p:nvPr/>
        </p:nvSpPr>
        <p:spPr>
          <a:xfrm>
            <a:off x="3149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Implementation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98F6FE-71BB-413A-B108-CFD5127B452D}"/>
              </a:ext>
            </a:extLst>
          </p:cNvPr>
          <p:cNvSpPr/>
          <p:nvPr/>
        </p:nvSpPr>
        <p:spPr>
          <a:xfrm>
            <a:off x="8534400" y="4029075"/>
            <a:ext cx="2609850" cy="118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6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9E6643-8A64-4200-94E5-95322582F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15" y="678456"/>
            <a:ext cx="5128543" cy="1855194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378DA436-746B-4833-A962-AC8AB3AAE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1" t="6977" r="32891" b="43750"/>
          <a:stretch/>
        </p:blipFill>
        <p:spPr bwMode="auto">
          <a:xfrm>
            <a:off x="7562850" y="2269457"/>
            <a:ext cx="4629150" cy="4588543"/>
          </a:xfrm>
          <a:prstGeom prst="snipRound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8C5D0D0-D7C1-4C01-B79C-D763C27B1B27}"/>
              </a:ext>
            </a:extLst>
          </p:cNvPr>
          <p:cNvGrpSpPr/>
          <p:nvPr/>
        </p:nvGrpSpPr>
        <p:grpSpPr>
          <a:xfrm>
            <a:off x="695325" y="5438777"/>
            <a:ext cx="5915026" cy="1019174"/>
            <a:chOff x="695325" y="5438777"/>
            <a:chExt cx="5915026" cy="10191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31832E-F5FD-4828-A0B3-FC7ECD32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266" y="5438777"/>
              <a:ext cx="832325" cy="101917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C06F89-E3C6-4752-92CD-4389699F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575" y="5770369"/>
              <a:ext cx="1628776" cy="35599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700E09-FA55-4FDB-955E-CD5A18B31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6" r="7266"/>
            <a:stretch/>
          </p:blipFill>
          <p:spPr>
            <a:xfrm>
              <a:off x="2046658" y="5538278"/>
              <a:ext cx="1190625" cy="82017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61CFA2-C983-4BAC-A97A-DBBC160F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325" y="5500689"/>
              <a:ext cx="895350" cy="89535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9249E9C-4F48-4E67-8CD9-50397B292C69}"/>
              </a:ext>
            </a:extLst>
          </p:cNvPr>
          <p:cNvSpPr txBox="1"/>
          <p:nvPr/>
        </p:nvSpPr>
        <p:spPr>
          <a:xfrm>
            <a:off x="2007395" y="5065812"/>
            <a:ext cx="32908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Light" panose="02000009000000000000" pitchFamily="49" charset="0"/>
                <a:ea typeface="JetBrains Mono Light" panose="02000009000000000000" pitchFamily="49" charset="0"/>
                <a:cs typeface="JetBrains Mono Light" panose="02000009000000000000" pitchFamily="49" charset="0"/>
              </a:rPr>
              <a:t>Notable clients and partners: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5B449F-FFFE-42DE-88E2-F97834A79F69}"/>
              </a:ext>
            </a:extLst>
          </p:cNvPr>
          <p:cNvSpPr txBox="1"/>
          <p:nvPr/>
        </p:nvSpPr>
        <p:spPr>
          <a:xfrm>
            <a:off x="2293636" y="3071950"/>
            <a:ext cx="2718404" cy="1550892"/>
          </a:xfrm>
          <a:prstGeom prst="rect">
            <a:avLst/>
          </a:prstGeom>
          <a:noFill/>
          <a:ln w="19050" cap="rnd">
            <a:gradFill>
              <a:gsLst>
                <a:gs pos="100000">
                  <a:srgbClr val="22346C">
                    <a:alpha val="60000"/>
                  </a:srgbClr>
                </a:gs>
                <a:gs pos="80000">
                  <a:schemeClr val="bg1"/>
                </a:gs>
                <a:gs pos="0">
                  <a:srgbClr val="FDCE07">
                    <a:alpha val="70000"/>
                  </a:srgbClr>
                </a:gs>
                <a:gs pos="20000">
                  <a:schemeClr val="bg1"/>
                </a:gs>
              </a:gsLst>
              <a:lin ang="5400000" scaled="0"/>
            </a:gradFill>
          </a:ln>
        </p:spPr>
        <p:txBody>
          <a:bodyPr wrap="square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· 2016 -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Foundation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· 2017 -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IoT License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· 2019 -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Startup Status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· 2023 -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$1.6M Raised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etBrains Mono SemiBold" panose="02000009000000000000" pitchFamily="49" charset="0"/>
                <a:ea typeface="JetBrains Mono SemiBold" panose="02000009000000000000" pitchFamily="49" charset="0"/>
                <a:cs typeface="JetBrains Mono SemiBold" panose="02000009000000000000" pitchFamily="49" charset="0"/>
              </a:rPr>
              <a:t>|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269C482-E614-4010-800D-0DE09391BADD}"/>
              </a:ext>
            </a:extLst>
          </p:cNvPr>
          <p:cNvCxnSpPr>
            <a:cxnSpLocks/>
            <a:stCxn id="3086" idx="2"/>
          </p:cNvCxnSpPr>
          <p:nvPr/>
        </p:nvCxnSpPr>
        <p:spPr>
          <a:xfrm flipH="1">
            <a:off x="9144000" y="1705975"/>
            <a:ext cx="9039" cy="2932700"/>
          </a:xfrm>
          <a:prstGeom prst="line">
            <a:avLst/>
          </a:prstGeom>
          <a:ln w="25400" cap="rnd">
            <a:solidFill>
              <a:srgbClr val="E70013"/>
            </a:solidFill>
            <a:prstDash val="sysDash"/>
            <a:round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73FD4AD-6DA1-45D6-B1B8-556E1CF3087B}"/>
              </a:ext>
            </a:extLst>
          </p:cNvPr>
          <p:cNvCxnSpPr>
            <a:cxnSpLocks/>
            <a:stCxn id="3088" idx="2"/>
          </p:cNvCxnSpPr>
          <p:nvPr/>
        </p:nvCxnSpPr>
        <p:spPr>
          <a:xfrm flipH="1">
            <a:off x="11381584" y="2179274"/>
            <a:ext cx="10280" cy="2983276"/>
          </a:xfrm>
          <a:prstGeom prst="line">
            <a:avLst/>
          </a:prstGeom>
          <a:ln w="25400" cap="rnd">
            <a:solidFill>
              <a:srgbClr val="E70013"/>
            </a:solidFill>
            <a:prstDash val="sysDash"/>
            <a:round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DA1191-237E-4424-9FA4-B363F8481A43}"/>
              </a:ext>
            </a:extLst>
          </p:cNvPr>
          <p:cNvCxnSpPr>
            <a:cxnSpLocks/>
            <a:stCxn id="3090" idx="2"/>
          </p:cNvCxnSpPr>
          <p:nvPr/>
        </p:nvCxnSpPr>
        <p:spPr>
          <a:xfrm>
            <a:off x="8042134" y="2663460"/>
            <a:ext cx="0" cy="2888928"/>
          </a:xfrm>
          <a:prstGeom prst="line">
            <a:avLst/>
          </a:prstGeom>
          <a:ln w="25400" cap="rnd">
            <a:solidFill>
              <a:srgbClr val="E70013"/>
            </a:solidFill>
            <a:prstDash val="sysDash"/>
            <a:round/>
            <a:tailEnd type="oval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6" name="Picture 14" descr="Flag of Tunisia">
            <a:extLst>
              <a:ext uri="{FF2B5EF4-FFF2-40B4-BE49-F238E27FC236}">
                <a16:creationId xmlns:a16="http://schemas.microsoft.com/office/drawing/2014/main" id="{148878CF-A765-4EFA-9983-A649078C3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985975"/>
            <a:ext cx="1084878" cy="7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White band on the hoist side separated from a red area by five triangles in a vertical line representing the five pillars of Islam">
            <a:extLst>
              <a:ext uri="{FF2B5EF4-FFF2-40B4-BE49-F238E27FC236}">
                <a16:creationId xmlns:a16="http://schemas.microsoft.com/office/drawing/2014/main" id="{402E0EEE-E37C-4DE3-8D08-93BBED023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864" y="1819274"/>
            <a:ext cx="600000" cy="36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Flag of Mauritania">
            <a:extLst>
              <a:ext uri="{FF2B5EF4-FFF2-40B4-BE49-F238E27FC236}">
                <a16:creationId xmlns:a16="http://schemas.microsoft.com/office/drawing/2014/main" id="{60AB9F38-FCC0-4A95-8026-DE1847EE9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34" y="2281187"/>
            <a:ext cx="576000" cy="3822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C7C04122-0B58-4CCE-BC71-ACF4DEBE5A41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Host Company</a:t>
            </a:r>
          </a:p>
        </p:txBody>
      </p:sp>
    </p:spTree>
    <p:extLst>
      <p:ext uri="{BB962C8B-B14F-4D97-AF65-F5344CB8AC3E}">
        <p14:creationId xmlns:p14="http://schemas.microsoft.com/office/powerpoint/2010/main" val="4105198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9DC09B15-6776-4BA4-AC66-B3EBAEA52A76}"/>
              </a:ext>
            </a:extLst>
          </p:cNvPr>
          <p:cNvSpPr txBox="1"/>
          <p:nvPr/>
        </p:nvSpPr>
        <p:spPr>
          <a:xfrm>
            <a:off x="1793351" y="4262735"/>
            <a:ext cx="1135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↗️</a:t>
            </a:r>
          </a:p>
        </p:txBody>
      </p:sp>
      <p:sp>
        <p:nvSpPr>
          <p:cNvPr id="7" name="TextBox 6">
            <a:hlinkClick r:id="rId3" action="ppaction://hlinksldjump"/>
            <a:extLst>
              <a:ext uri="{FF2B5EF4-FFF2-40B4-BE49-F238E27FC236}">
                <a16:creationId xmlns:a16="http://schemas.microsoft.com/office/drawing/2014/main" id="{95F4CB1D-0CDE-44DA-B2B7-B419906FF60F}"/>
              </a:ext>
            </a:extLst>
          </p:cNvPr>
          <p:cNvSpPr txBox="1"/>
          <p:nvPr/>
        </p:nvSpPr>
        <p:spPr>
          <a:xfrm>
            <a:off x="9511053" y="4262735"/>
            <a:ext cx="1135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⏬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BD0B756-AD21-4FC0-9AC8-442EC77C7E8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A284F8-E79B-45C9-BF93-F16C4C217DC2}"/>
              </a:ext>
            </a:extLst>
          </p:cNvPr>
          <p:cNvSpPr txBox="1"/>
          <p:nvPr/>
        </p:nvSpPr>
        <p:spPr>
          <a:xfrm>
            <a:off x="4302088" y="4352790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Demonstration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EFF018-71BC-4184-9C6E-6078E2AAD2EE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057E3D-A654-41F9-AFFD-ABC63DB1841C}"/>
              </a:ext>
            </a:extLst>
          </p:cNvPr>
          <p:cNvSpPr txBox="1"/>
          <p:nvPr/>
        </p:nvSpPr>
        <p:spPr>
          <a:xfrm>
            <a:off x="3853244" y="1031474"/>
            <a:ext cx="44855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Monitoring System</a:t>
            </a:r>
          </a:p>
        </p:txBody>
      </p:sp>
    </p:spTree>
    <p:extLst>
      <p:ext uri="{BB962C8B-B14F-4D97-AF65-F5344CB8AC3E}">
        <p14:creationId xmlns:p14="http://schemas.microsoft.com/office/powerpoint/2010/main" val="932341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PS Demo">
            <a:hlinkClick r:id="" action="ppaction://media"/>
            <a:extLst>
              <a:ext uri="{FF2B5EF4-FFF2-40B4-BE49-F238E27FC236}">
                <a16:creationId xmlns:a16="http://schemas.microsoft.com/office/drawing/2014/main" id="{8E6A49A4-570A-4C73-9553-1B4B59EA52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00" end="1557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3CD2A-8117-48C0-8E53-DBAA4F65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CC6BC-4AAC-4347-9BC2-DB4550F078F2}"/>
              </a:ext>
            </a:extLst>
          </p:cNvPr>
          <p:cNvSpPr txBox="1"/>
          <p:nvPr/>
        </p:nvSpPr>
        <p:spPr>
          <a:xfrm>
            <a:off x="7963864" y="2616452"/>
            <a:ext cx="1596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effectLst>
                  <a:outerShdw blurRad="127000" sx="102000" sy="102000" algn="ctr" rotWithShape="0">
                    <a:schemeClr val="tx1"/>
                  </a:outerShdw>
                </a:effectLst>
                <a:latin typeface="Bahnschrift SemiBold" panose="020B0502040204020203" pitchFamily="34" charset="0"/>
              </a:rPr>
              <a:t>⏸️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ABA75221-4BAE-4123-B775-6E79A20921BD}"/>
              </a:ext>
            </a:extLst>
          </p:cNvPr>
          <p:cNvSpPr/>
          <p:nvPr/>
        </p:nvSpPr>
        <p:spPr>
          <a:xfrm>
            <a:off x="53060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GPS</a:t>
            </a:r>
          </a:p>
        </p:txBody>
      </p:sp>
    </p:spTree>
    <p:extLst>
      <p:ext uri="{BB962C8B-B14F-4D97-AF65-F5344CB8AC3E}">
        <p14:creationId xmlns:p14="http://schemas.microsoft.com/office/powerpoint/2010/main" val="16273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PS Demo">
            <a:hlinkClick r:id="" action="ppaction://media"/>
            <a:extLst>
              <a:ext uri="{FF2B5EF4-FFF2-40B4-BE49-F238E27FC236}">
                <a16:creationId xmlns:a16="http://schemas.microsoft.com/office/drawing/2014/main" id="{8E6A49A4-570A-4C73-9553-1B4B59EA52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000" end="1350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3CD2A-8117-48C0-8E53-DBAA4F65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CC6BC-4AAC-4347-9BC2-DB4550F078F2}"/>
              </a:ext>
            </a:extLst>
          </p:cNvPr>
          <p:cNvSpPr txBox="1"/>
          <p:nvPr/>
        </p:nvSpPr>
        <p:spPr>
          <a:xfrm>
            <a:off x="7963864" y="2616452"/>
            <a:ext cx="1596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effectLst>
                  <a:outerShdw blurRad="127000" sx="102000" sy="102000" algn="ctr" rotWithShape="0">
                    <a:schemeClr val="tx1"/>
                  </a:outerShdw>
                </a:effectLst>
                <a:latin typeface="Bahnschrift SemiBold" panose="020B0502040204020203" pitchFamily="34" charset="0"/>
              </a:rPr>
              <a:t>⏸️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60E3D32D-CAD6-4CF3-8AB7-42A0E12947B3}"/>
              </a:ext>
            </a:extLst>
          </p:cNvPr>
          <p:cNvSpPr/>
          <p:nvPr/>
        </p:nvSpPr>
        <p:spPr>
          <a:xfrm>
            <a:off x="53060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Accelerometer</a:t>
            </a:r>
          </a:p>
        </p:txBody>
      </p:sp>
    </p:spTree>
    <p:extLst>
      <p:ext uri="{BB962C8B-B14F-4D97-AF65-F5344CB8AC3E}">
        <p14:creationId xmlns:p14="http://schemas.microsoft.com/office/powerpoint/2010/main" val="273736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682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PS Demo">
            <a:hlinkClick r:id="" action="ppaction://media"/>
            <a:extLst>
              <a:ext uri="{FF2B5EF4-FFF2-40B4-BE49-F238E27FC236}">
                <a16:creationId xmlns:a16="http://schemas.microsoft.com/office/drawing/2014/main" id="{8E6A49A4-570A-4C73-9553-1B4B59EA52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085" end="957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3CD2A-8117-48C0-8E53-DBAA4F65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CC6BC-4AAC-4347-9BC2-DB4550F078F2}"/>
              </a:ext>
            </a:extLst>
          </p:cNvPr>
          <p:cNvSpPr txBox="1"/>
          <p:nvPr/>
        </p:nvSpPr>
        <p:spPr>
          <a:xfrm>
            <a:off x="7963864" y="2616452"/>
            <a:ext cx="1596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effectLst>
                  <a:outerShdw blurRad="127000" sx="102000" sy="102000" algn="ctr" rotWithShape="0">
                    <a:schemeClr val="tx1"/>
                  </a:outerShdw>
                </a:effectLst>
                <a:latin typeface="Bahnschrift SemiBold" panose="020B0502040204020203" pitchFamily="34" charset="0"/>
              </a:rPr>
              <a:t>⏸️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22327962-D77C-4940-95A5-086B79E18E9C}"/>
              </a:ext>
            </a:extLst>
          </p:cNvPr>
          <p:cNvSpPr/>
          <p:nvPr/>
        </p:nvSpPr>
        <p:spPr>
          <a:xfrm>
            <a:off x="53060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Detections</a:t>
            </a:r>
          </a:p>
        </p:txBody>
      </p:sp>
    </p:spTree>
    <p:extLst>
      <p:ext uri="{BB962C8B-B14F-4D97-AF65-F5344CB8AC3E}">
        <p14:creationId xmlns:p14="http://schemas.microsoft.com/office/powerpoint/2010/main" val="240021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15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44</a:t>
            </a:fld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BD0B756-AD21-4FC0-9AC8-442EC77C7E8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84FC8-0661-45E7-A9CE-88E7932B50B4}"/>
              </a:ext>
            </a:extLst>
          </p:cNvPr>
          <p:cNvSpPr txBox="1"/>
          <p:nvPr/>
        </p:nvSpPr>
        <p:spPr>
          <a:xfrm>
            <a:off x="3075796" y="4352790"/>
            <a:ext cx="6040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Explanation &amp; Challenges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16EFD8-8931-44F8-BA39-508FA201481B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A5EB39-2597-411E-8D22-2E1A8ED92FD8}"/>
              </a:ext>
            </a:extLst>
          </p:cNvPr>
          <p:cNvSpPr txBox="1"/>
          <p:nvPr/>
        </p:nvSpPr>
        <p:spPr>
          <a:xfrm>
            <a:off x="3858056" y="1031474"/>
            <a:ext cx="447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Embedded DevOps</a:t>
            </a:r>
          </a:p>
        </p:txBody>
      </p:sp>
    </p:spTree>
    <p:extLst>
      <p:ext uri="{BB962C8B-B14F-4D97-AF65-F5344CB8AC3E}">
        <p14:creationId xmlns:p14="http://schemas.microsoft.com/office/powerpoint/2010/main" val="1988650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18F01-A5FD-494C-9B1D-854861B7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45</a:t>
            </a:fld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B1F44263-85E9-47FA-B76B-A186830757C3}"/>
              </a:ext>
            </a:extLst>
          </p:cNvPr>
          <p:cNvGrpSpPr/>
          <p:nvPr/>
        </p:nvGrpSpPr>
        <p:grpSpPr>
          <a:xfrm>
            <a:off x="2705996" y="4555307"/>
            <a:ext cx="1800000" cy="1942575"/>
            <a:chOff x="2705996" y="4555307"/>
            <a:chExt cx="1800000" cy="1942575"/>
          </a:xfrm>
        </p:grpSpPr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B278C643-F60B-4065-9342-D7D40F449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5996" y="4555307"/>
              <a:ext cx="1800000" cy="180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3A3C01-1BC0-45EB-AE87-5F3D54B87E9C}"/>
                </a:ext>
              </a:extLst>
            </p:cNvPr>
            <p:cNvSpPr txBox="1"/>
            <p:nvPr/>
          </p:nvSpPr>
          <p:spPr>
            <a:xfrm>
              <a:off x="2927765" y="6097772"/>
              <a:ext cx="135646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Developer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C14DCCF-0B05-43CE-8F1D-5F8B8BE0EF38}"/>
              </a:ext>
            </a:extLst>
          </p:cNvPr>
          <p:cNvGrpSpPr/>
          <p:nvPr/>
        </p:nvGrpSpPr>
        <p:grpSpPr>
          <a:xfrm>
            <a:off x="8758875" y="4338490"/>
            <a:ext cx="1800000" cy="2046267"/>
            <a:chOff x="8758875" y="4338490"/>
            <a:chExt cx="1800000" cy="2046267"/>
          </a:xfrm>
        </p:grpSpPr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48CC0F1-D48E-4883-B179-CE7BF10DE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875" y="433849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A22C72-75EA-49E0-945E-7D47A9000E98}"/>
                </a:ext>
              </a:extLst>
            </p:cNvPr>
            <p:cNvSpPr txBox="1"/>
            <p:nvPr/>
          </p:nvSpPr>
          <p:spPr>
            <a:xfrm>
              <a:off x="9006293" y="5984647"/>
              <a:ext cx="13051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Dev Team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219CB5E-30C5-4C0B-BC03-6FE8D1AF2A98}"/>
              </a:ext>
            </a:extLst>
          </p:cNvPr>
          <p:cNvSpPr txBox="1"/>
          <p:nvPr/>
        </p:nvSpPr>
        <p:spPr>
          <a:xfrm>
            <a:off x="6113923" y="4832205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Share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833BF39-DD72-4175-87E0-127BB3E8632A}"/>
              </a:ext>
            </a:extLst>
          </p:cNvPr>
          <p:cNvGrpSpPr/>
          <p:nvPr/>
        </p:nvGrpSpPr>
        <p:grpSpPr>
          <a:xfrm>
            <a:off x="249761" y="4371482"/>
            <a:ext cx="2701981" cy="1260000"/>
            <a:chOff x="249761" y="4371482"/>
            <a:chExt cx="2701981" cy="1260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54EC8C9F-91FC-41C8-96F4-78A613E10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70" y="4371482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A8D15A-5E32-4427-8411-9B1589348652}"/>
                </a:ext>
              </a:extLst>
            </p:cNvPr>
            <p:cNvSpPr txBox="1"/>
            <p:nvPr/>
          </p:nvSpPr>
          <p:spPr>
            <a:xfrm>
              <a:off x="249761" y="4768705"/>
              <a:ext cx="7585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 SemiBold" panose="020B0502040204020203" pitchFamily="34" charset="0"/>
                </a:rPr>
                <a:t>Code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CFFCDACB-4697-4BEA-A773-B18E0F3837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90048" y="5010909"/>
              <a:ext cx="661694" cy="88992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9208A09-1CA9-44B1-8825-A1FD7252C2D8}"/>
              </a:ext>
            </a:extLst>
          </p:cNvPr>
          <p:cNvGrpSpPr/>
          <p:nvPr/>
        </p:nvGrpSpPr>
        <p:grpSpPr>
          <a:xfrm>
            <a:off x="463082" y="3115363"/>
            <a:ext cx="2611207" cy="1635747"/>
            <a:chOff x="463082" y="3115363"/>
            <a:chExt cx="2611207" cy="1635747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4AB47D0D-A1E1-4EAB-98EB-68C951A279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981" y="3115363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FB70B3-F680-447F-A3A3-ABEEFF6BFD12}"/>
                </a:ext>
              </a:extLst>
            </p:cNvPr>
            <p:cNvSpPr txBox="1"/>
            <p:nvPr/>
          </p:nvSpPr>
          <p:spPr>
            <a:xfrm>
              <a:off x="463082" y="3576086"/>
              <a:ext cx="768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 SemiBold" panose="020B0502040204020203" pitchFamily="34" charset="0"/>
                </a:rPr>
                <a:t>Build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0276E2D-3B84-4661-82F3-86F8097DBC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42694" y="3949831"/>
              <a:ext cx="631595" cy="801279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0EA2B65-FE83-4181-89B4-40D72BFD2443}"/>
              </a:ext>
            </a:extLst>
          </p:cNvPr>
          <p:cNvGrpSpPr/>
          <p:nvPr/>
        </p:nvGrpSpPr>
        <p:grpSpPr>
          <a:xfrm>
            <a:off x="1482995" y="1859244"/>
            <a:ext cx="1958940" cy="2722183"/>
            <a:chOff x="1482995" y="1859244"/>
            <a:chExt cx="1958940" cy="2722183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D189CB91-C1B8-4E5F-B64C-A49798CA2D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347" y="1859244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23725D-4E20-4A8C-B2DB-ECC726642DFF}"/>
                </a:ext>
              </a:extLst>
            </p:cNvPr>
            <p:cNvSpPr txBox="1"/>
            <p:nvPr/>
          </p:nvSpPr>
          <p:spPr>
            <a:xfrm>
              <a:off x="1482995" y="2319967"/>
              <a:ext cx="8130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latin typeface="Bahnschrift SemiBold" panose="020B0502040204020203" pitchFamily="34" charset="0"/>
                </a:rPr>
                <a:t>Flash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7C28C37-E364-4279-83B5-F3E383DDEF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98876" y="3318235"/>
              <a:ext cx="443059" cy="1263192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A9C29C4-6AA9-493A-AC85-B760422129A4}"/>
              </a:ext>
            </a:extLst>
          </p:cNvPr>
          <p:cNvGrpSpPr/>
          <p:nvPr/>
        </p:nvGrpSpPr>
        <p:grpSpPr>
          <a:xfrm>
            <a:off x="4137703" y="3115363"/>
            <a:ext cx="2640060" cy="1635747"/>
            <a:chOff x="4137703" y="3115363"/>
            <a:chExt cx="2640060" cy="1635747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7F0D0D6B-0741-4365-A6D3-64785E93A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314" y="3115363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567672-8C5D-48E2-A5DF-A3DCDA196F0B}"/>
                </a:ext>
              </a:extLst>
            </p:cNvPr>
            <p:cNvSpPr txBox="1"/>
            <p:nvPr/>
          </p:nvSpPr>
          <p:spPr>
            <a:xfrm>
              <a:off x="5866936" y="3576086"/>
              <a:ext cx="91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ahnschrift SemiBold" panose="020B0502040204020203" pitchFamily="34" charset="0"/>
                </a:rPr>
                <a:t>Debug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53C8806-B541-4D74-91B9-7694951990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37703" y="3949831"/>
              <a:ext cx="631595" cy="801279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1B3EA43-A074-45FF-BC51-240026FD049C}"/>
              </a:ext>
            </a:extLst>
          </p:cNvPr>
          <p:cNvGrpSpPr/>
          <p:nvPr/>
        </p:nvGrpSpPr>
        <p:grpSpPr>
          <a:xfrm>
            <a:off x="3770057" y="1859244"/>
            <a:ext cx="1930086" cy="2722183"/>
            <a:chOff x="3770057" y="1859244"/>
            <a:chExt cx="1930086" cy="2722183"/>
          </a:xfrm>
        </p:grpSpPr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B05D97E-0AA0-4D90-BDC8-3AB9AB29F9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466" y="1859244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5A551F-4B6F-4DF5-824D-1C48FE611FE1}"/>
                </a:ext>
              </a:extLst>
            </p:cNvPr>
            <p:cNvSpPr txBox="1"/>
            <p:nvPr/>
          </p:nvSpPr>
          <p:spPr>
            <a:xfrm>
              <a:off x="5037782" y="2319967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Bahnschrift SemiBold" panose="020B0502040204020203" pitchFamily="34" charset="0"/>
                </a:rPr>
                <a:t>Test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7765DBE-4A55-498E-84F1-80BDF497B4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70057" y="3318235"/>
              <a:ext cx="443059" cy="1263192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5124A41-1B8E-4546-BC3C-357F9383DC42}"/>
              </a:ext>
            </a:extLst>
          </p:cNvPr>
          <p:cNvGrpSpPr/>
          <p:nvPr/>
        </p:nvGrpSpPr>
        <p:grpSpPr>
          <a:xfrm>
            <a:off x="4260250" y="4371482"/>
            <a:ext cx="4054193" cy="1260000"/>
            <a:chOff x="4260250" y="4371482"/>
            <a:chExt cx="4054193" cy="1260000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01129CF1-2FAB-4A19-8049-C7E0B933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1021" y="4371482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BF1A33D-C8B9-4B84-AA66-104502E385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0250" y="5010909"/>
              <a:ext cx="661694" cy="88992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5091CED7-F412-4254-8788-BDC452E8AE00}"/>
                </a:ext>
              </a:extLst>
            </p:cNvPr>
            <p:cNvSpPr/>
            <p:nvPr/>
          </p:nvSpPr>
          <p:spPr>
            <a:xfrm>
              <a:off x="6457362" y="4534292"/>
              <a:ext cx="1857081" cy="98038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Share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6285FAA-30C0-4B0D-A7CF-45854EACD1EA}"/>
              </a:ext>
            </a:extLst>
          </p:cNvPr>
          <p:cNvGrpSpPr/>
          <p:nvPr/>
        </p:nvGrpSpPr>
        <p:grpSpPr>
          <a:xfrm>
            <a:off x="7608805" y="2938693"/>
            <a:ext cx="1401845" cy="1704745"/>
            <a:chOff x="7608805" y="2938693"/>
            <a:chExt cx="1401845" cy="1704745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6CE714E-2DE6-4951-BF4E-1B8E0BFED5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34954" y="4242063"/>
              <a:ext cx="375696" cy="401375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FFF50633-6F18-493D-86E7-D1DFF7780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8805" y="321669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712D116-7ACF-4280-9183-AC9BA753A27E}"/>
                </a:ext>
              </a:extLst>
            </p:cNvPr>
            <p:cNvSpPr txBox="1"/>
            <p:nvPr/>
          </p:nvSpPr>
          <p:spPr>
            <a:xfrm>
              <a:off x="7639692" y="2938693"/>
              <a:ext cx="10182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Review</a:t>
              </a:r>
            </a:p>
          </p:txBody>
        </p:sp>
      </p:grpSp>
      <p:pic>
        <p:nvPicPr>
          <p:cNvPr id="1050" name="Picture 26">
            <a:extLst>
              <a:ext uri="{FF2B5EF4-FFF2-40B4-BE49-F238E27FC236}">
                <a16:creationId xmlns:a16="http://schemas.microsoft.com/office/drawing/2014/main" id="{E696DE08-6726-417F-BA13-3058E252A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400" y="245000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99FC016F-BBD6-4F21-8A56-D7926254CBFD}"/>
              </a:ext>
            </a:extLst>
          </p:cNvPr>
          <p:cNvSpPr txBox="1"/>
          <p:nvPr/>
        </p:nvSpPr>
        <p:spPr>
          <a:xfrm>
            <a:off x="8473429" y="188636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Users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A3E35B3-5D72-4F86-95F6-9E279C117777}"/>
              </a:ext>
            </a:extLst>
          </p:cNvPr>
          <p:cNvGrpSpPr/>
          <p:nvPr/>
        </p:nvGrpSpPr>
        <p:grpSpPr>
          <a:xfrm>
            <a:off x="9080031" y="2459497"/>
            <a:ext cx="1157689" cy="1980530"/>
            <a:chOff x="9080031" y="2459497"/>
            <a:chExt cx="1157689" cy="1980530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29D1D11-F5F2-440B-B572-A7EA83590F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58875" y="3987538"/>
              <a:ext cx="1" cy="452489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A6C16B7A-6243-45D1-826F-7C64AE55D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8875" y="280192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6C37FA21-0206-4EF0-9A23-469C102A07E3}"/>
                </a:ext>
              </a:extLst>
            </p:cNvPr>
            <p:cNvSpPr txBox="1"/>
            <p:nvPr/>
          </p:nvSpPr>
          <p:spPr>
            <a:xfrm>
              <a:off x="9080031" y="2459497"/>
              <a:ext cx="1157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Package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19C2A4F-962A-4C30-91C2-5AE258708F8E}"/>
              </a:ext>
            </a:extLst>
          </p:cNvPr>
          <p:cNvGrpSpPr/>
          <p:nvPr/>
        </p:nvGrpSpPr>
        <p:grpSpPr>
          <a:xfrm>
            <a:off x="10244679" y="3149141"/>
            <a:ext cx="1465397" cy="1494297"/>
            <a:chOff x="10244679" y="3149141"/>
            <a:chExt cx="1465397" cy="1494297"/>
          </a:xfrm>
        </p:grpSpPr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92028A3F-E222-484E-AB18-500320C5F1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076" y="3149141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7BC4E60-FD6D-4A11-AC53-7332FF295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4679" y="4242063"/>
              <a:ext cx="375696" cy="401375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5819B94-23F6-451A-BA59-1715C297EDE3}"/>
              </a:ext>
            </a:extLst>
          </p:cNvPr>
          <p:cNvGrpSpPr/>
          <p:nvPr/>
        </p:nvGrpSpPr>
        <p:grpSpPr>
          <a:xfrm>
            <a:off x="8257629" y="742950"/>
            <a:ext cx="3620045" cy="4210050"/>
            <a:chOff x="8257629" y="742950"/>
            <a:chExt cx="3620045" cy="4210050"/>
          </a:xfrm>
        </p:grpSpPr>
        <p:sp>
          <p:nvSpPr>
            <p:cNvPr id="65" name="Arrow: Circular 64">
              <a:extLst>
                <a:ext uri="{FF2B5EF4-FFF2-40B4-BE49-F238E27FC236}">
                  <a16:creationId xmlns:a16="http://schemas.microsoft.com/office/drawing/2014/main" id="{42D94426-CAE8-44A8-844F-495F986D5525}"/>
                </a:ext>
              </a:extLst>
            </p:cNvPr>
            <p:cNvSpPr/>
            <p:nvPr/>
          </p:nvSpPr>
          <p:spPr>
            <a:xfrm rot="10800000" flipV="1">
              <a:off x="8257629" y="742950"/>
              <a:ext cx="3620045" cy="4210050"/>
            </a:xfrm>
            <a:prstGeom prst="circularArrow">
              <a:avLst>
                <a:gd name="adj1" fmla="val 11125"/>
                <a:gd name="adj2" fmla="val 1002364"/>
                <a:gd name="adj3" fmla="val 15337541"/>
                <a:gd name="adj4" fmla="val 10146270"/>
                <a:gd name="adj5" fmla="val 1235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A1412C9-829E-49B2-800A-AEAF4011D033}"/>
                </a:ext>
              </a:extLst>
            </p:cNvPr>
            <p:cNvSpPr txBox="1"/>
            <p:nvPr/>
          </p:nvSpPr>
          <p:spPr>
            <a:xfrm rot="3678308">
              <a:off x="9457571" y="1634122"/>
              <a:ext cx="2292485" cy="142569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9900778"/>
                </a:avLst>
              </a:prstTxWarp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hnschrift SemiBold" panose="020B0502040204020203" pitchFamily="34" charset="0"/>
                </a:rPr>
                <a:t>Deliver / Deploy</a:t>
              </a:r>
            </a:p>
          </p:txBody>
        </p:sp>
      </p:grp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3D77530E-842A-4761-8EF1-0C6DD5324979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Traditional Dev</a:t>
            </a:r>
          </a:p>
        </p:txBody>
      </p:sp>
    </p:spTree>
    <p:extLst>
      <p:ext uri="{BB962C8B-B14F-4D97-AF65-F5344CB8AC3E}">
        <p14:creationId xmlns:p14="http://schemas.microsoft.com/office/powerpoint/2010/main" val="36657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18F01-A5FD-494C-9B1D-854861B7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46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614D76-7D6C-477C-8B58-5AF225A8D384}"/>
              </a:ext>
            </a:extLst>
          </p:cNvPr>
          <p:cNvGrpSpPr/>
          <p:nvPr/>
        </p:nvGrpSpPr>
        <p:grpSpPr>
          <a:xfrm>
            <a:off x="967425" y="4395640"/>
            <a:ext cx="1800000" cy="2046267"/>
            <a:chOff x="8758875" y="4338490"/>
            <a:chExt cx="1800000" cy="2046267"/>
          </a:xfrm>
        </p:grpSpPr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48CC0F1-D48E-4883-B179-CE7BF10DE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875" y="433849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A22C72-75EA-49E0-945E-7D47A9000E98}"/>
                </a:ext>
              </a:extLst>
            </p:cNvPr>
            <p:cNvSpPr txBox="1"/>
            <p:nvPr/>
          </p:nvSpPr>
          <p:spPr>
            <a:xfrm>
              <a:off x="9006293" y="5984647"/>
              <a:ext cx="13051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Dev Team</a:t>
              </a:r>
            </a:p>
          </p:txBody>
        </p:sp>
      </p:grp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5091CED7-F412-4254-8788-BDC452E8AE00}"/>
              </a:ext>
            </a:extLst>
          </p:cNvPr>
          <p:cNvSpPr/>
          <p:nvPr/>
        </p:nvSpPr>
        <p:spPr>
          <a:xfrm>
            <a:off x="523287" y="1190625"/>
            <a:ext cx="9011237" cy="1895474"/>
          </a:xfrm>
          <a:prstGeom prst="rightArrow">
            <a:avLst>
              <a:gd name="adj1" fmla="val 51134"/>
              <a:gd name="adj2" fmla="val 77347"/>
            </a:avLst>
          </a:prstGeom>
          <a:noFill/>
          <a:ln w="762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Bahnschrift SemiBold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E6EEC-0A51-4D24-B3D1-B06C468BC95B}"/>
              </a:ext>
            </a:extLst>
          </p:cNvPr>
          <p:cNvGrpSpPr/>
          <p:nvPr/>
        </p:nvGrpSpPr>
        <p:grpSpPr>
          <a:xfrm>
            <a:off x="9949500" y="997475"/>
            <a:ext cx="1800000" cy="1867746"/>
            <a:chOff x="5587050" y="4150250"/>
            <a:chExt cx="1800000" cy="1867746"/>
          </a:xfrm>
        </p:grpSpPr>
        <p:pic>
          <p:nvPicPr>
            <p:cNvPr id="1050" name="Picture 26">
              <a:extLst>
                <a:ext uri="{FF2B5EF4-FFF2-40B4-BE49-F238E27FC236}">
                  <a16:creationId xmlns:a16="http://schemas.microsoft.com/office/drawing/2014/main" id="{E696DE08-6726-417F-BA13-3058E252A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050" y="415025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9FC016F-BBD6-4F21-8A56-D7926254CBFD}"/>
                </a:ext>
              </a:extLst>
            </p:cNvPr>
            <p:cNvSpPr txBox="1"/>
            <p:nvPr/>
          </p:nvSpPr>
          <p:spPr>
            <a:xfrm>
              <a:off x="6054079" y="5617886"/>
              <a:ext cx="8659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Bahnschrift SemiBold" panose="020B0502040204020203" pitchFamily="34" charset="0"/>
                </a:rPr>
                <a:t>Users</a:t>
              </a:r>
            </a:p>
          </p:txBody>
        </p:sp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4AB47D0D-A1E1-4EAB-98EB-68C951A2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31" y="1791313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189CB91-C1B8-4E5F-B64C-A49798CA2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59" y="1791313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F0D0D6B-0741-4365-A6D3-64785E93A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15" y="1791313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B05D97E-0AA0-4D90-BDC8-3AB9AB29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87" y="1791313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FF50633-6F18-493D-86E7-D1DFF7780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543" y="1791313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A6C16B7A-6243-45D1-826F-7C64AE55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199" y="1791313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92028A3F-E222-484E-AB18-500320C5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26" y="1791313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8">
            <a:extLst>
              <a:ext uri="{FF2B5EF4-FFF2-40B4-BE49-F238E27FC236}">
                <a16:creationId xmlns:a16="http://schemas.microsoft.com/office/drawing/2014/main" id="{0FF71CB6-9CD5-4D91-8FC0-A924598E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71" y="1791313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Bent 6">
            <a:extLst>
              <a:ext uri="{FF2B5EF4-FFF2-40B4-BE49-F238E27FC236}">
                <a16:creationId xmlns:a16="http://schemas.microsoft.com/office/drawing/2014/main" id="{71DA7816-BE87-4FB3-BA31-C158EF2F1F5F}"/>
              </a:ext>
            </a:extLst>
          </p:cNvPr>
          <p:cNvSpPr/>
          <p:nvPr/>
        </p:nvSpPr>
        <p:spPr>
          <a:xfrm rot="10800000">
            <a:off x="5000624" y="2628899"/>
            <a:ext cx="1552576" cy="3038475"/>
          </a:xfrm>
          <a:prstGeom prst="bentArrow">
            <a:avLst>
              <a:gd name="adj1" fmla="val 17193"/>
              <a:gd name="adj2" fmla="val 18030"/>
              <a:gd name="adj3" fmla="val 21364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73FDB8-ECDA-4F0F-ACFE-664F6736A2D8}"/>
              </a:ext>
            </a:extLst>
          </p:cNvPr>
          <p:cNvSpPr txBox="1"/>
          <p:nvPr/>
        </p:nvSpPr>
        <p:spPr>
          <a:xfrm>
            <a:off x="6642798" y="3808135"/>
            <a:ext cx="1548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hnschrift SemiBold" panose="020B0502040204020203" pitchFamily="34" charset="0"/>
              </a:rPr>
              <a:t>Reintegrate Validated Changes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A66805E-20E3-4C4C-8623-41E791045379}"/>
              </a:ext>
            </a:extLst>
          </p:cNvPr>
          <p:cNvSpPr txBox="1"/>
          <p:nvPr/>
        </p:nvSpPr>
        <p:spPr>
          <a:xfrm>
            <a:off x="3456393" y="5842337"/>
            <a:ext cx="1601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Shared Repository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C47504F-8C2C-44F0-ABC2-4C0E2DE45CF2}"/>
              </a:ext>
            </a:extLst>
          </p:cNvPr>
          <p:cNvCxnSpPr>
            <a:cxnSpLocks/>
          </p:cNvCxnSpPr>
          <p:nvPr/>
        </p:nvCxnSpPr>
        <p:spPr>
          <a:xfrm>
            <a:off x="2895600" y="5423751"/>
            <a:ext cx="723900" cy="0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1B83144-75C3-4511-A2EB-19C2E6CC8ADE}"/>
              </a:ext>
            </a:extLst>
          </p:cNvPr>
          <p:cNvCxnSpPr>
            <a:cxnSpLocks/>
          </p:cNvCxnSpPr>
          <p:nvPr/>
        </p:nvCxnSpPr>
        <p:spPr>
          <a:xfrm flipV="1">
            <a:off x="1859950" y="2762250"/>
            <a:ext cx="0" cy="1737576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638CD80-2ECA-44CB-98D2-1FD3B709EA39}"/>
              </a:ext>
            </a:extLst>
          </p:cNvPr>
          <p:cNvSpPr txBox="1"/>
          <p:nvPr/>
        </p:nvSpPr>
        <p:spPr>
          <a:xfrm>
            <a:off x="489648" y="3360460"/>
            <a:ext cx="131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Bahnschrift SemiBold" panose="020B0502040204020203" pitchFamily="34" charset="0"/>
              </a:rPr>
              <a:t>Push Changes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5975759-1D59-4672-B42B-E6E0805B481C}"/>
              </a:ext>
            </a:extLst>
          </p:cNvPr>
          <p:cNvSpPr txBox="1"/>
          <p:nvPr/>
        </p:nvSpPr>
        <p:spPr>
          <a:xfrm>
            <a:off x="2937573" y="1198285"/>
            <a:ext cx="2586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 SemiBold" panose="020B0502040204020203" pitchFamily="34" charset="0"/>
              </a:rPr>
              <a:t>Automated Pipeline</a:t>
            </a:r>
          </a:p>
        </p:txBody>
      </p:sp>
      <p:pic>
        <p:nvPicPr>
          <p:cNvPr id="69" name="Picture 4">
            <a:extLst>
              <a:ext uri="{FF2B5EF4-FFF2-40B4-BE49-F238E27FC236}">
                <a16:creationId xmlns:a16="http://schemas.microsoft.com/office/drawing/2014/main" id="{5378F992-2103-4D44-A6CA-7B35C3DF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3733799"/>
            <a:ext cx="877057" cy="87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3D38EA2-456B-437A-A53D-4B39061B4EED}"/>
              </a:ext>
            </a:extLst>
          </p:cNvPr>
          <p:cNvCxnSpPr>
            <a:cxnSpLocks/>
          </p:cNvCxnSpPr>
          <p:nvPr/>
        </p:nvCxnSpPr>
        <p:spPr>
          <a:xfrm flipV="1">
            <a:off x="2466975" y="4505325"/>
            <a:ext cx="361950" cy="289777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104" name="Picture 8">
            <a:extLst>
              <a:ext uri="{FF2B5EF4-FFF2-40B4-BE49-F238E27FC236}">
                <a16:creationId xmlns:a16="http://schemas.microsoft.com/office/drawing/2014/main" id="{7D9F3430-D5B2-404F-AF76-9A77800B4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83" y="481012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DD553C26-05B5-4C60-B719-2F556801DC7D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CI/CD</a:t>
            </a:r>
          </a:p>
        </p:txBody>
      </p:sp>
    </p:spTree>
    <p:extLst>
      <p:ext uri="{BB962C8B-B14F-4D97-AF65-F5344CB8AC3E}">
        <p14:creationId xmlns:p14="http://schemas.microsoft.com/office/powerpoint/2010/main" val="3476936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18F01-A5FD-494C-9B1D-854861B7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47</a:t>
            </a:fld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2AFE55-927F-4E3B-B2F6-265DF9204E3E}"/>
              </a:ext>
            </a:extLst>
          </p:cNvPr>
          <p:cNvSpPr txBox="1"/>
          <p:nvPr/>
        </p:nvSpPr>
        <p:spPr>
          <a:xfrm>
            <a:off x="2409825" y="1063080"/>
            <a:ext cx="73723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Challenge: Test Automation</a:t>
            </a:r>
            <a:endParaRPr lang="en-US" sz="24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DA7ACA-634C-455A-9F23-3ADF853204A0}"/>
              </a:ext>
            </a:extLst>
          </p:cNvPr>
          <p:cNvSpPr txBox="1"/>
          <p:nvPr/>
        </p:nvSpPr>
        <p:spPr>
          <a:xfrm>
            <a:off x="8318677" y="4231264"/>
            <a:ext cx="3078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Target Hardware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5A532341-7570-4611-9ECB-EE1E8003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38" y="1800225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D5AA10F-386D-4306-8021-BF4A5FD87BB6}"/>
              </a:ext>
            </a:extLst>
          </p:cNvPr>
          <p:cNvSpPr txBox="1"/>
          <p:nvPr/>
        </p:nvSpPr>
        <p:spPr>
          <a:xfrm>
            <a:off x="961085" y="3821689"/>
            <a:ext cx="4011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Embedded Software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8823AB-2A0E-4633-B540-B261B273A6B5}"/>
              </a:ext>
            </a:extLst>
          </p:cNvPr>
          <p:cNvGrpSpPr/>
          <p:nvPr/>
        </p:nvGrpSpPr>
        <p:grpSpPr>
          <a:xfrm>
            <a:off x="4267200" y="2581275"/>
            <a:ext cx="3924300" cy="952500"/>
            <a:chOff x="4429125" y="4800600"/>
            <a:chExt cx="3924300" cy="952500"/>
          </a:xfrm>
        </p:grpSpPr>
        <p:pic>
          <p:nvPicPr>
            <p:cNvPr id="6152" name="Picture 8">
              <a:extLst>
                <a:ext uri="{FF2B5EF4-FFF2-40B4-BE49-F238E27FC236}">
                  <a16:creationId xmlns:a16="http://schemas.microsoft.com/office/drawing/2014/main" id="{81300010-641E-4197-B7B2-94A624288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7845" y="4800600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8">
              <a:extLst>
                <a:ext uri="{FF2B5EF4-FFF2-40B4-BE49-F238E27FC236}">
                  <a16:creationId xmlns:a16="http://schemas.microsoft.com/office/drawing/2014/main" id="{36B6254C-91EA-489B-8234-C009111EF6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205" y="4800600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8">
              <a:extLst>
                <a:ext uri="{FF2B5EF4-FFF2-40B4-BE49-F238E27FC236}">
                  <a16:creationId xmlns:a16="http://schemas.microsoft.com/office/drawing/2014/main" id="{D1E7D8F4-9DF8-4BA8-B5E0-A80CA3055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565" y="4800600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8">
              <a:extLst>
                <a:ext uri="{FF2B5EF4-FFF2-40B4-BE49-F238E27FC236}">
                  <a16:creationId xmlns:a16="http://schemas.microsoft.com/office/drawing/2014/main" id="{BF124D60-FEE3-4C85-9646-E90BC2A46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5" y="4800600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8">
              <a:extLst>
                <a:ext uri="{FF2B5EF4-FFF2-40B4-BE49-F238E27FC236}">
                  <a16:creationId xmlns:a16="http://schemas.microsoft.com/office/drawing/2014/main" id="{0FEF827D-6057-4C0F-BB78-D78612AC6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3485" y="4800600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8">
              <a:extLst>
                <a:ext uri="{FF2B5EF4-FFF2-40B4-BE49-F238E27FC236}">
                  <a16:creationId xmlns:a16="http://schemas.microsoft.com/office/drawing/2014/main" id="{57B65508-5101-43A1-9EBC-754B7ECEA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4800600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904EFDC4-C807-4366-9457-B5466AECAA3A}"/>
              </a:ext>
            </a:extLst>
          </p:cNvPr>
          <p:cNvSpPr txBox="1"/>
          <p:nvPr/>
        </p:nvSpPr>
        <p:spPr>
          <a:xfrm>
            <a:off x="3953580" y="5047447"/>
            <a:ext cx="1710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hnschrift SemiBold" panose="020B0502040204020203" pitchFamily="34" charset="0"/>
              </a:rPr>
              <a:t>Host</a:t>
            </a:r>
          </a:p>
          <a:p>
            <a:r>
              <a:rPr lang="en-US" sz="2800" dirty="0">
                <a:latin typeface="Bahnschrift SemiBold" panose="020B0502040204020203" pitchFamily="34" charset="0"/>
              </a:rPr>
              <a:t>Machine</a:t>
            </a:r>
          </a:p>
        </p:txBody>
      </p:sp>
      <p:pic>
        <p:nvPicPr>
          <p:cNvPr id="102" name="Picture 2">
            <a:extLst>
              <a:ext uri="{FF2B5EF4-FFF2-40B4-BE49-F238E27FC236}">
                <a16:creationId xmlns:a16="http://schemas.microsoft.com/office/drawing/2014/main" id="{69F64480-FF3B-4E98-AE7B-B0D30957D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4533901"/>
            <a:ext cx="2105024" cy="210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1CBB51-31C5-485A-BCDF-28B9319E034B}"/>
              </a:ext>
            </a:extLst>
          </p:cNvPr>
          <p:cNvGrpSpPr/>
          <p:nvPr/>
        </p:nvGrpSpPr>
        <p:grpSpPr>
          <a:xfrm>
            <a:off x="8372005" y="1657349"/>
            <a:ext cx="2971801" cy="2971801"/>
            <a:chOff x="8372005" y="1657349"/>
            <a:chExt cx="2971801" cy="2971801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E22C61B5-081A-429B-AB64-AD9A44463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>
              <a:extLst>
                <a:ext uri="{FF2B5EF4-FFF2-40B4-BE49-F238E27FC236}">
                  <a16:creationId xmlns:a16="http://schemas.microsoft.com/office/drawing/2014/main" id="{0DD3B02F-DD63-4ED5-BE09-CDA8D6A03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AD491352-D98F-45C0-A70F-19DDFC5F0E3C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Embedded CI/CD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F26512ED-EF01-4CDC-9026-2B5CBD4407E2}"/>
              </a:ext>
            </a:extLst>
          </p:cNvPr>
          <p:cNvSpPr/>
          <p:nvPr/>
        </p:nvSpPr>
        <p:spPr>
          <a:xfrm rot="16200000">
            <a:off x="2846021" y="2724572"/>
            <a:ext cx="242036" cy="3538537"/>
          </a:xfrm>
          <a:prstGeom prst="leftBrace">
            <a:avLst>
              <a:gd name="adj1" fmla="val 40892"/>
              <a:gd name="adj2" fmla="val 50000"/>
            </a:avLst>
          </a:prstGeom>
          <a:ln w="381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28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18F01-A5FD-494C-9B1D-854861B7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48</a:t>
            </a:fld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A43A9E-36F6-4C1D-89CA-989D692D6E31}"/>
              </a:ext>
            </a:extLst>
          </p:cNvPr>
          <p:cNvSpPr txBox="1"/>
          <p:nvPr/>
        </p:nvSpPr>
        <p:spPr>
          <a:xfrm>
            <a:off x="5495926" y="1048435"/>
            <a:ext cx="621982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Off-Target </a:t>
            </a:r>
          </a:p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Unit Testing</a:t>
            </a:r>
            <a:endParaRPr lang="en-US" sz="4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47C1B4-3507-4325-A143-AD4DABA883D8}"/>
              </a:ext>
            </a:extLst>
          </p:cNvPr>
          <p:cNvSpPr txBox="1"/>
          <p:nvPr/>
        </p:nvSpPr>
        <p:spPr>
          <a:xfrm>
            <a:off x="6353175" y="2943910"/>
            <a:ext cx="4952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✅ Requires no hardware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✅ Easy and fast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❌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Least faithful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❌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Only viable for part of the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software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92DF147-0386-4650-A38A-10EF2A38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0175"/>
            <a:ext cx="5067299" cy="506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5C86FBA5-195E-492A-A576-AB954836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49" y="2343150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21397F25-0292-46AC-B03F-DF303E847187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Testing Techniques</a:t>
            </a:r>
          </a:p>
        </p:txBody>
      </p:sp>
    </p:spTree>
    <p:extLst>
      <p:ext uri="{BB962C8B-B14F-4D97-AF65-F5344CB8AC3E}">
        <p14:creationId xmlns:p14="http://schemas.microsoft.com/office/powerpoint/2010/main" val="45819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18F01-A5FD-494C-9B1D-854861B7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49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692DF147-0386-4650-A38A-10EF2A38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666" y="1238251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D31596-33C4-4482-BEAB-F7948BCAE469}"/>
              </a:ext>
            </a:extLst>
          </p:cNvPr>
          <p:cNvCxnSpPr>
            <a:cxnSpLocks/>
          </p:cNvCxnSpPr>
          <p:nvPr/>
        </p:nvCxnSpPr>
        <p:spPr>
          <a:xfrm>
            <a:off x="2295526" y="2890837"/>
            <a:ext cx="0" cy="1671638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DB04A9-285E-4F54-899C-FD5033BC866E}"/>
              </a:ext>
            </a:extLst>
          </p:cNvPr>
          <p:cNvCxnSpPr>
            <a:cxnSpLocks/>
          </p:cNvCxnSpPr>
          <p:nvPr/>
        </p:nvCxnSpPr>
        <p:spPr>
          <a:xfrm flipV="1">
            <a:off x="3076575" y="2857500"/>
            <a:ext cx="0" cy="1676401"/>
          </a:xfrm>
          <a:prstGeom prst="straightConnector1">
            <a:avLst/>
          </a:prstGeom>
          <a:ln w="76200" cap="rnd">
            <a:solidFill>
              <a:schemeClr val="tx1"/>
            </a:solidFill>
            <a:round/>
            <a:headEnd w="lg" len="lg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93272F8-99D0-425E-A6A9-F6E8C19E00C2}"/>
              </a:ext>
            </a:extLst>
          </p:cNvPr>
          <p:cNvSpPr txBox="1"/>
          <p:nvPr/>
        </p:nvSpPr>
        <p:spPr>
          <a:xfrm>
            <a:off x="723900" y="3332947"/>
            <a:ext cx="148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Bahnschrift SemiBold" panose="020B0502040204020203" pitchFamily="34" charset="0"/>
              </a:rPr>
              <a:t>1. Flash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5296D6-5B54-4026-B716-633D3E64CA10}"/>
              </a:ext>
            </a:extLst>
          </p:cNvPr>
          <p:cNvSpPr txBox="1"/>
          <p:nvPr/>
        </p:nvSpPr>
        <p:spPr>
          <a:xfrm>
            <a:off x="3128491" y="3390097"/>
            <a:ext cx="191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hnschrift SemiBold" panose="020B0502040204020203" pitchFamily="34" charset="0"/>
              </a:rPr>
              <a:t>3. Report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174281-4D1B-4C00-8442-860AB4535470}"/>
              </a:ext>
            </a:extLst>
          </p:cNvPr>
          <p:cNvGrpSpPr/>
          <p:nvPr/>
        </p:nvGrpSpPr>
        <p:grpSpPr>
          <a:xfrm>
            <a:off x="3603150" y="4886325"/>
            <a:ext cx="2397600" cy="1080000"/>
            <a:chOff x="3345975" y="4914900"/>
            <a:chExt cx="2397600" cy="1080000"/>
          </a:xfrm>
        </p:grpSpPr>
        <p:sp>
          <p:nvSpPr>
            <p:cNvPr id="3" name="Arc 2">
              <a:extLst>
                <a:ext uri="{FF2B5EF4-FFF2-40B4-BE49-F238E27FC236}">
                  <a16:creationId xmlns:a16="http://schemas.microsoft.com/office/drawing/2014/main" id="{F7D19E6A-70C8-47B6-82C4-D4E2C6954842}"/>
                </a:ext>
              </a:extLst>
            </p:cNvPr>
            <p:cNvSpPr/>
            <p:nvPr/>
          </p:nvSpPr>
          <p:spPr>
            <a:xfrm flipH="1">
              <a:off x="3345975" y="4914900"/>
              <a:ext cx="1080000" cy="1080000"/>
            </a:xfrm>
            <a:prstGeom prst="arc">
              <a:avLst>
                <a:gd name="adj1" fmla="val 3141148"/>
                <a:gd name="adj2" fmla="val 18936667"/>
              </a:avLst>
            </a:prstGeom>
            <a:ln w="76200" cap="rnd">
              <a:solidFill>
                <a:schemeClr val="tx1"/>
              </a:solidFill>
              <a:round/>
              <a:headEnd w="lg" len="lg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F24503-3313-4EB6-A490-2DDC1E58941D}"/>
                </a:ext>
              </a:extLst>
            </p:cNvPr>
            <p:cNvSpPr txBox="1"/>
            <p:nvPr/>
          </p:nvSpPr>
          <p:spPr>
            <a:xfrm>
              <a:off x="4519141" y="5171272"/>
              <a:ext cx="12244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Bahnschrift SemiBold" panose="020B0502040204020203" pitchFamily="34" charset="0"/>
                </a:rPr>
                <a:t>2. Run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FA43A9E-36F6-4C1D-89CA-989D692D6E31}"/>
              </a:ext>
            </a:extLst>
          </p:cNvPr>
          <p:cNvSpPr txBox="1"/>
          <p:nvPr/>
        </p:nvSpPr>
        <p:spPr>
          <a:xfrm>
            <a:off x="6238876" y="1048435"/>
            <a:ext cx="50482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On-Target </a:t>
            </a:r>
          </a:p>
          <a:p>
            <a:pPr algn="ctr"/>
            <a:r>
              <a:rPr lang="en-US" sz="4400" dirty="0">
                <a:solidFill>
                  <a:prstClr val="black"/>
                </a:solidFill>
                <a:latin typeface="Bahnschrift SemiBold" panose="020B0502040204020203" pitchFamily="34" charset="0"/>
              </a:rPr>
              <a:t>System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Testing</a:t>
            </a:r>
            <a:endParaRPr lang="en-US" sz="4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4799FD-71AC-458A-BF57-A74A77C93A6B}"/>
              </a:ext>
            </a:extLst>
          </p:cNvPr>
          <p:cNvSpPr txBox="1"/>
          <p:nvPr/>
        </p:nvSpPr>
        <p:spPr>
          <a:xfrm>
            <a:off x="6353175" y="3286810"/>
            <a:ext cx="462914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✅ Most faithful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❌ Requires final hardware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❌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Requires </a:t>
            </a:r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dedicated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version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❌ Requires logging interface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4BC200E-88EF-4226-8A76-A243648DDA63}"/>
              </a:ext>
            </a:extLst>
          </p:cNvPr>
          <p:cNvGrpSpPr/>
          <p:nvPr/>
        </p:nvGrpSpPr>
        <p:grpSpPr>
          <a:xfrm>
            <a:off x="1761656" y="4523905"/>
            <a:ext cx="1848320" cy="1848320"/>
            <a:chOff x="8372005" y="1657349"/>
            <a:chExt cx="2971801" cy="2971801"/>
          </a:xfrm>
        </p:grpSpPr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2C68C835-9486-4F1D-A82C-37905ECDA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6">
              <a:extLst>
                <a:ext uri="{FF2B5EF4-FFF2-40B4-BE49-F238E27FC236}">
                  <a16:creationId xmlns:a16="http://schemas.microsoft.com/office/drawing/2014/main" id="{243A395D-91E9-4D52-BA07-80B114F3C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6E68DF1A-17CC-4C78-A7B5-BE31BB254851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Testing Techniques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26FF00C-0138-4E32-8E0D-23974B16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60" y="5328209"/>
            <a:ext cx="239713" cy="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81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D0D44A6-82F7-44EE-9EE2-02A86E138E08}"/>
              </a:ext>
            </a:extLst>
          </p:cNvPr>
          <p:cNvGrpSpPr/>
          <p:nvPr/>
        </p:nvGrpSpPr>
        <p:grpSpPr>
          <a:xfrm>
            <a:off x="2586344" y="1228436"/>
            <a:ext cx="377411" cy="329334"/>
            <a:chOff x="7925666" y="2181223"/>
            <a:chExt cx="2528095" cy="2206048"/>
          </a:xfrm>
        </p:grpSpPr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C6C3AF83-95F8-4C13-897D-97505F017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7414" y="3191741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63F3E77A-A471-4910-B634-3BED82725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446077" y="2682586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A57C11E-B532-46E3-A6DA-586A8EA29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225395" y="2661804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FD6F2443-DF7E-4954-BB7F-37B47AE90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957704" y="3191739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AC500CA1-4555-47CD-B5F9-661B30B209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25666" y="218122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331A8E37-D859-4CFD-A089-B097DBD23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501261" y="3434771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</a:t>
            </a:fld>
            <a:endParaRPr lang="en-US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C7C04122-0B58-4CCE-BC71-ACF4DEBE5A41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Product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21D93B-0B04-4B32-9707-5D63896F0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08" b="91142" l="38250" r="62200">
                        <a14:foregroundMark x1="51200" y1="15688" x2="47150" y2="17716"/>
                        <a14:foregroundMark x1="47150" y1="17716" x2="51950" y2="15155"/>
                        <a14:foregroundMark x1="51950" y1="15155" x2="50900" y2="14514"/>
                        <a14:foregroundMark x1="39150" y1="83351" x2="38250" y2="91142"/>
                        <a14:foregroundMark x1="51450" y1="18463" x2="48250" y2="22946"/>
                        <a14:foregroundMark x1="60550" y1="87620" x2="62200" y2="90181"/>
                        <a14:foregroundMark x1="50150" y1="19957" x2="49550" y2="28282"/>
                        <a14:backgroundMark x1="63200" y1="93383" x2="63200" y2="9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10478" r="35000" b="3140"/>
          <a:stretch/>
        </p:blipFill>
        <p:spPr bwMode="auto">
          <a:xfrm>
            <a:off x="1113545" y="634936"/>
            <a:ext cx="4070986" cy="56687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E79A3B-067C-4FB0-9EDC-8860A4EC41FD}"/>
              </a:ext>
            </a:extLst>
          </p:cNvPr>
          <p:cNvSpPr txBox="1"/>
          <p:nvPr/>
        </p:nvSpPr>
        <p:spPr>
          <a:xfrm>
            <a:off x="7017552" y="817943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GPS-Box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F143B1-E5D7-4474-B392-7628DDCB8B30}"/>
              </a:ext>
            </a:extLst>
          </p:cNvPr>
          <p:cNvSpPr txBox="1"/>
          <p:nvPr/>
        </p:nvSpPr>
        <p:spPr>
          <a:xfrm>
            <a:off x="6354332" y="2288128"/>
            <a:ext cx="43067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🗼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GSM Internet Connectivity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🗺️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GPS, Accelerometer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↔</a:t>
            </a:r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Bahnschrift" panose="020B0502040204020203" pitchFamily="34" charset="0"/>
              </a:rPr>
              <a:t>Digital and Analog I/O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↔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USART, USB, CAN, etc.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⌚</a:t>
            </a:r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Bahnschrift" panose="020B0502040204020203" pitchFamily="34" charset="0"/>
              </a:rPr>
              <a:t>Low-Power, Wide Temp-Range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Applications: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Vehicle Tracking and Monitoring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✅ </a:t>
            </a:r>
            <a:r>
              <a:rPr lang="en-US" sz="2000" dirty="0">
                <a:solidFill>
                  <a:prstClr val="black"/>
                </a:solidFill>
                <a:latin typeface="Bahnschrift" panose="020B0502040204020203" pitchFamily="34" charset="0"/>
              </a:rPr>
              <a:t>Fleet Management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20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50</a:t>
            </a:fld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BD0B756-AD21-4FC0-9AC8-442EC77C7E8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EC1442-256D-497A-9C0B-B5C7CAEE26F4}"/>
              </a:ext>
            </a:extLst>
          </p:cNvPr>
          <p:cNvSpPr txBox="1"/>
          <p:nvPr/>
        </p:nvSpPr>
        <p:spPr>
          <a:xfrm>
            <a:off x="4185878" y="4352790"/>
            <a:ext cx="3820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CI/CD Workflow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238862-BB22-465B-95F2-2FED7030A60C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D14159-FBCC-4E85-B889-E280C7623C0E}"/>
              </a:ext>
            </a:extLst>
          </p:cNvPr>
          <p:cNvSpPr txBox="1"/>
          <p:nvPr/>
        </p:nvSpPr>
        <p:spPr>
          <a:xfrm>
            <a:off x="3858056" y="1031474"/>
            <a:ext cx="447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Embedded DevOps</a:t>
            </a:r>
          </a:p>
        </p:txBody>
      </p:sp>
    </p:spTree>
    <p:extLst>
      <p:ext uri="{BB962C8B-B14F-4D97-AF65-F5344CB8AC3E}">
        <p14:creationId xmlns:p14="http://schemas.microsoft.com/office/powerpoint/2010/main" val="38695247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A390614-C3D1-442D-9CB1-C2D8E698A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" r="33836" b="91172"/>
          <a:stretch/>
        </p:blipFill>
        <p:spPr>
          <a:xfrm>
            <a:off x="1560612" y="1316871"/>
            <a:ext cx="9043888" cy="11215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18519-45E0-4084-8BCB-81DAD069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51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FA74E8-4DD9-468C-8560-04932ED7B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929" r="34115" b="69778"/>
          <a:stretch/>
        </p:blipFill>
        <p:spPr>
          <a:xfrm>
            <a:off x="1560612" y="2387599"/>
            <a:ext cx="9005788" cy="270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94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A390614-C3D1-442D-9CB1-C2D8E698A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3550" r="17670" b="91172"/>
          <a:stretch/>
        </p:blipFill>
        <p:spPr>
          <a:xfrm>
            <a:off x="1981200" y="821571"/>
            <a:ext cx="6667500" cy="112152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18519-45E0-4084-8BCB-81DAD069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52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FA74E8-4DD9-468C-8560-04932ED7B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685" t="21250" r="6519" b="46085"/>
          <a:stretch/>
        </p:blipFill>
        <p:spPr>
          <a:xfrm>
            <a:off x="2819400" y="1885949"/>
            <a:ext cx="7353300" cy="41497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26EBEF-1113-43C4-B54F-0E012861BF86}"/>
              </a:ext>
            </a:extLst>
          </p:cNvPr>
          <p:cNvSpPr/>
          <p:nvPr/>
        </p:nvSpPr>
        <p:spPr>
          <a:xfrm>
            <a:off x="2743200" y="3971925"/>
            <a:ext cx="7458075" cy="133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3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18519-45E0-4084-8BCB-81DAD069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53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A390614-C3D1-442D-9CB1-C2D8E698A6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38" r="1593" b="90473"/>
          <a:stretch/>
        </p:blipFill>
        <p:spPr>
          <a:xfrm>
            <a:off x="754539" y="199272"/>
            <a:ext cx="10713561" cy="97340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9FA74E8-4DD9-468C-8560-04932ED7B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62" t="37668" r="672" b="10448"/>
          <a:stretch/>
        </p:blipFill>
        <p:spPr>
          <a:xfrm>
            <a:off x="723900" y="1121612"/>
            <a:ext cx="10845800" cy="530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98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54</a:t>
            </a:fld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BD0B756-AD21-4FC0-9AC8-442EC77C7E8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A7C27D-B871-475C-8830-546E6E5BEC7D}"/>
              </a:ext>
            </a:extLst>
          </p:cNvPr>
          <p:cNvSpPr txBox="1"/>
          <p:nvPr/>
        </p:nvSpPr>
        <p:spPr>
          <a:xfrm>
            <a:off x="3589566" y="4352790"/>
            <a:ext cx="5012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Chosen Technologies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60E06DD-9B87-4122-B2D3-9E6E9237E2DC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511A7-FE1A-4480-8DF4-579F17E5D17E}"/>
              </a:ext>
            </a:extLst>
          </p:cNvPr>
          <p:cNvSpPr txBox="1"/>
          <p:nvPr/>
        </p:nvSpPr>
        <p:spPr>
          <a:xfrm>
            <a:off x="3858056" y="1031474"/>
            <a:ext cx="447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Embedded DevOps</a:t>
            </a:r>
          </a:p>
        </p:txBody>
      </p:sp>
    </p:spTree>
    <p:extLst>
      <p:ext uri="{BB962C8B-B14F-4D97-AF65-F5344CB8AC3E}">
        <p14:creationId xmlns:p14="http://schemas.microsoft.com/office/powerpoint/2010/main" val="14750639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3B1C-C77A-4B6A-9B3B-C24F09F2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55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DF57F3-5980-4960-909D-A3ABBA366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113" t="33302" r="2523" b="22958"/>
          <a:stretch/>
        </p:blipFill>
        <p:spPr>
          <a:xfrm>
            <a:off x="4629150" y="965199"/>
            <a:ext cx="5041900" cy="4887105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22F7BC5-80CF-4081-B9E7-F6AC70AC99BF}"/>
              </a:ext>
            </a:extLst>
          </p:cNvPr>
          <p:cNvSpPr/>
          <p:nvPr/>
        </p:nvSpPr>
        <p:spPr>
          <a:xfrm>
            <a:off x="3149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CI/CD Runner</a:t>
            </a:r>
          </a:p>
        </p:txBody>
      </p:sp>
    </p:spTree>
    <p:extLst>
      <p:ext uri="{BB962C8B-B14F-4D97-AF65-F5344CB8AC3E}">
        <p14:creationId xmlns:p14="http://schemas.microsoft.com/office/powerpoint/2010/main" val="389490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3B1C-C77A-4B6A-9B3B-C24F09F2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56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DF57F3-5980-4960-909D-A3ABBA366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802" t="27619" r="1461" b="13162"/>
          <a:stretch/>
        </p:blipFill>
        <p:spPr>
          <a:xfrm>
            <a:off x="3530600" y="54713"/>
            <a:ext cx="7683500" cy="6324018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22F7BC5-80CF-4081-B9E7-F6AC70AC99BF}"/>
              </a:ext>
            </a:extLst>
          </p:cNvPr>
          <p:cNvSpPr/>
          <p:nvPr/>
        </p:nvSpPr>
        <p:spPr>
          <a:xfrm>
            <a:off x="3149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Container &amp; Tools</a:t>
            </a:r>
          </a:p>
        </p:txBody>
      </p:sp>
    </p:spTree>
    <p:extLst>
      <p:ext uri="{BB962C8B-B14F-4D97-AF65-F5344CB8AC3E}">
        <p14:creationId xmlns:p14="http://schemas.microsoft.com/office/powerpoint/2010/main" val="186643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3B1C-C77A-4B6A-9B3B-C24F09F2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57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DF57F3-5980-4960-909D-A3ABBA366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49" t="23598" r="59" b="-126"/>
          <a:stretch/>
        </p:blipFill>
        <p:spPr>
          <a:xfrm>
            <a:off x="3644900" y="114300"/>
            <a:ext cx="8305800" cy="6436203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22F7BC5-80CF-4081-B9E7-F6AC70AC99BF}"/>
              </a:ext>
            </a:extLst>
          </p:cNvPr>
          <p:cNvSpPr/>
          <p:nvPr/>
        </p:nvSpPr>
        <p:spPr>
          <a:xfrm>
            <a:off x="3149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Dev / Host Machine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5D9FBB-728E-4E7C-B600-E16F21D08746}"/>
              </a:ext>
            </a:extLst>
          </p:cNvPr>
          <p:cNvSpPr/>
          <p:nvPr/>
        </p:nvSpPr>
        <p:spPr>
          <a:xfrm>
            <a:off x="3720408" y="1911350"/>
            <a:ext cx="1981892" cy="996950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50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3B1C-C77A-4B6A-9B3B-C24F09F2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58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DF57F3-5980-4960-909D-A3ABBA366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75" t="493" r="23797" b="34153"/>
          <a:stretch/>
        </p:blipFill>
        <p:spPr>
          <a:xfrm>
            <a:off x="3949700" y="161835"/>
            <a:ext cx="7264400" cy="6188165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22F7BC5-80CF-4081-B9E7-F6AC70AC99BF}"/>
              </a:ext>
            </a:extLst>
          </p:cNvPr>
          <p:cNvSpPr/>
          <p:nvPr/>
        </p:nvSpPr>
        <p:spPr>
          <a:xfrm>
            <a:off x="3149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SCM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C4A44-0C9B-42A6-B457-85144B822E3D}"/>
              </a:ext>
            </a:extLst>
          </p:cNvPr>
          <p:cNvSpPr/>
          <p:nvPr/>
        </p:nvSpPr>
        <p:spPr>
          <a:xfrm>
            <a:off x="8943975" y="723899"/>
            <a:ext cx="2287587" cy="1209675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3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3B1C-C77A-4B6A-9B3B-C24F09F2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59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DF57F3-5980-4960-909D-A3ABBA366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38" t="493" r="-3166" b="42096"/>
          <a:stretch/>
        </p:blipFill>
        <p:spPr>
          <a:xfrm>
            <a:off x="3365499" y="177800"/>
            <a:ext cx="8180291" cy="6121400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22F7BC5-80CF-4081-B9E7-F6AC70AC99BF}"/>
              </a:ext>
            </a:extLst>
          </p:cNvPr>
          <p:cNvSpPr/>
          <p:nvPr/>
        </p:nvSpPr>
        <p:spPr>
          <a:xfrm>
            <a:off x="3149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Delivery &amp; </a:t>
            </a:r>
            <a:r>
              <a:rPr lang="en-US" sz="2400" dirty="0" err="1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Notif</a:t>
            </a:r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B33B84-C1BE-436B-A5BC-540E369277C3}"/>
              </a:ext>
            </a:extLst>
          </p:cNvPr>
          <p:cNvSpPr/>
          <p:nvPr/>
        </p:nvSpPr>
        <p:spPr>
          <a:xfrm>
            <a:off x="3148907" y="666090"/>
            <a:ext cx="572193" cy="870610"/>
          </a:xfrm>
          <a:prstGeom prst="rect">
            <a:avLst/>
          </a:prstGeom>
          <a:pattFill prst="wd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0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</a:t>
            </a:fld>
            <a:endParaRPr lang="en-US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C7C04122-0B58-4CCE-BC71-ACF4DEBE5A41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Problem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21D93B-0B04-4B32-9707-5D63896F0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08" b="91142" l="38250" r="62200">
                        <a14:foregroundMark x1="51200" y1="15688" x2="47150" y2="17716"/>
                        <a14:foregroundMark x1="47150" y1="17716" x2="51950" y2="15155"/>
                        <a14:foregroundMark x1="51950" y1="15155" x2="50900" y2="14514"/>
                        <a14:foregroundMark x1="39150" y1="83351" x2="38250" y2="91142"/>
                        <a14:foregroundMark x1="51450" y1="18463" x2="48250" y2="22946"/>
                        <a14:foregroundMark x1="60550" y1="87620" x2="62200" y2="90181"/>
                        <a14:foregroundMark x1="50150" y1="19957" x2="49550" y2="28282"/>
                        <a14:backgroundMark x1="63200" y1="93383" x2="63200" y2="9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10478" r="35000" b="3140"/>
          <a:stretch/>
        </p:blipFill>
        <p:spPr bwMode="auto">
          <a:xfrm>
            <a:off x="537960" y="2454499"/>
            <a:ext cx="1530986" cy="213185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BE270D-EBF9-4A4B-98B4-1440F733273A}"/>
              </a:ext>
            </a:extLst>
          </p:cNvPr>
          <p:cNvGrpSpPr/>
          <p:nvPr/>
        </p:nvGrpSpPr>
        <p:grpSpPr>
          <a:xfrm>
            <a:off x="2718640" y="2015834"/>
            <a:ext cx="3634862" cy="3171827"/>
            <a:chOff x="7925666" y="2181223"/>
            <a:chExt cx="2528095" cy="2206048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9DF872D-3A37-49F5-8280-1E6843D25B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7414" y="3191741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F1A13E0B-BE50-4C0C-9B7E-6B5783A64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446077" y="2682586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89E6975-BA6B-4EA1-AA79-942E0EA11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225395" y="2661804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CFEBC5AE-CB61-487D-B90C-1B396DBEA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957704" y="3191739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1CAB6B16-C79A-475B-BEB3-EB1CB2384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925666" y="2181223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FC92A8C-B0F4-4A7C-AF28-A761E6AAA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501261" y="3434771"/>
              <a:ext cx="952500" cy="95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E37424-0641-43E0-9644-2476359EF41A}"/>
              </a:ext>
            </a:extLst>
          </p:cNvPr>
          <p:cNvSpPr txBox="1"/>
          <p:nvPr/>
        </p:nvSpPr>
        <p:spPr>
          <a:xfrm>
            <a:off x="7047060" y="1826309"/>
            <a:ext cx="363941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Fully functional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⛓️ Bare-metal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⏲️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Rudimentary Scheduling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⚒️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Crude Resource Sharing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🪢 </a:t>
            </a:r>
            <a:r>
              <a:rPr lang="en-US" sz="2000" dirty="0">
                <a:solidFill>
                  <a:prstClr val="black"/>
                </a:solidFill>
                <a:latin typeface="Bahnschrift" panose="020B0502040204020203" pitchFamily="34" charset="0"/>
              </a:rPr>
              <a:t>Tight Coupling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Shortcomings: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❌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Maintainability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❌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Updatability</a:t>
            </a:r>
          </a:p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❌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Scalability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8FC06-F005-4077-A38C-28BFA055B4D7}"/>
              </a:ext>
            </a:extLst>
          </p:cNvPr>
          <p:cNvSpPr txBox="1"/>
          <p:nvPr/>
        </p:nvSpPr>
        <p:spPr>
          <a:xfrm>
            <a:off x="5725531" y="817943"/>
            <a:ext cx="5564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Current Software</a:t>
            </a:r>
          </a:p>
        </p:txBody>
      </p:sp>
    </p:spTree>
    <p:extLst>
      <p:ext uri="{BB962C8B-B14F-4D97-AF65-F5344CB8AC3E}">
        <p14:creationId xmlns:p14="http://schemas.microsoft.com/office/powerpoint/2010/main" val="248773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3B1C-C77A-4B6A-9B3B-C24F09F2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60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DF57F3-5980-4960-909D-A3ABBA366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7" t="493" r="129" b="-546"/>
          <a:stretch/>
        </p:blipFill>
        <p:spPr>
          <a:xfrm>
            <a:off x="4724400" y="47332"/>
            <a:ext cx="6934199" cy="6848768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C22F7BC5-80CF-4081-B9E7-F6AC70AC99BF}"/>
              </a:ext>
            </a:extLst>
          </p:cNvPr>
          <p:cNvSpPr/>
          <p:nvPr/>
        </p:nvSpPr>
        <p:spPr>
          <a:xfrm>
            <a:off x="3149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32663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BD0B756-AD21-4FC0-9AC8-442EC77C7E8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33884-F8E9-4646-8AC5-46DF1C4B47BE}"/>
              </a:ext>
            </a:extLst>
          </p:cNvPr>
          <p:cNvSpPr txBox="1"/>
          <p:nvPr/>
        </p:nvSpPr>
        <p:spPr>
          <a:xfrm>
            <a:off x="4302107" y="4352790"/>
            <a:ext cx="3587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Demonstration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1C7834-3785-4073-8457-A349EDD63B85}"/>
              </a:ext>
            </a:extLst>
          </p:cNvPr>
          <p:cNvSpPr/>
          <p:nvPr/>
        </p:nvSpPr>
        <p:spPr>
          <a:xfrm>
            <a:off x="5646000" y="2891349"/>
            <a:ext cx="900000" cy="900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F1D0-FA4B-4336-8CE0-0F31120E89BE}"/>
              </a:ext>
            </a:extLst>
          </p:cNvPr>
          <p:cNvSpPr txBox="1"/>
          <p:nvPr/>
        </p:nvSpPr>
        <p:spPr>
          <a:xfrm>
            <a:off x="3858056" y="1031474"/>
            <a:ext cx="4475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Bahnschrift SemiBold" panose="020B0502040204020203" pitchFamily="34" charset="0"/>
              </a:rPr>
              <a:t>Embedded DevOps</a:t>
            </a:r>
          </a:p>
        </p:txBody>
      </p:sp>
    </p:spTree>
    <p:extLst>
      <p:ext uri="{BB962C8B-B14F-4D97-AF65-F5344CB8AC3E}">
        <p14:creationId xmlns:p14="http://schemas.microsoft.com/office/powerpoint/2010/main" val="25803650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B72682-9EC6-418D-A55F-CB556F14D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62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E0FB0C-3919-47D2-89C4-CBEBBEF781CB}"/>
              </a:ext>
            </a:extLst>
          </p:cNvPr>
          <p:cNvSpPr/>
          <p:nvPr/>
        </p:nvSpPr>
        <p:spPr>
          <a:xfrm>
            <a:off x="9516795" y="4734675"/>
            <a:ext cx="2398980" cy="588476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Ideal Run</a:t>
            </a:r>
          </a:p>
        </p:txBody>
      </p:sp>
    </p:spTree>
    <p:extLst>
      <p:ext uri="{BB962C8B-B14F-4D97-AF65-F5344CB8AC3E}">
        <p14:creationId xmlns:p14="http://schemas.microsoft.com/office/powerpoint/2010/main" val="2261816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ccessful DevOps Run">
            <a:hlinkClick r:id="" action="ppaction://media"/>
            <a:extLst>
              <a:ext uri="{FF2B5EF4-FFF2-40B4-BE49-F238E27FC236}">
                <a16:creationId xmlns:a16="http://schemas.microsoft.com/office/drawing/2014/main" id="{9E9AAB6E-DCD9-4FC4-B6CF-3282F75A74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6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63</a:t>
            </a:fld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E0FB0C-3919-47D2-89C4-CBEBBEF781CB}"/>
              </a:ext>
            </a:extLst>
          </p:cNvPr>
          <p:cNvSpPr/>
          <p:nvPr/>
        </p:nvSpPr>
        <p:spPr>
          <a:xfrm>
            <a:off x="9516795" y="4734675"/>
            <a:ext cx="2398980" cy="588476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Ideal Run</a:t>
            </a:r>
          </a:p>
        </p:txBody>
      </p:sp>
    </p:spTree>
    <p:extLst>
      <p:ext uri="{BB962C8B-B14F-4D97-AF65-F5344CB8AC3E}">
        <p14:creationId xmlns:p14="http://schemas.microsoft.com/office/powerpoint/2010/main" val="305694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0"/>
    </mc:Choice>
    <mc:Fallback xmlns="">
      <p:transition spd="slow" advTm="4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ccessful DevOps Run">
            <a:hlinkClick r:id="" action="ppaction://media"/>
            <a:extLst>
              <a:ext uri="{FF2B5EF4-FFF2-40B4-BE49-F238E27FC236}">
                <a16:creationId xmlns:a16="http://schemas.microsoft.com/office/drawing/2014/main" id="{9E9AAB6E-DCD9-4FC4-B6CF-3282F75A74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 end="34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2C628-7D52-4F91-AF9F-82FAA49718B0}"/>
              </a:ext>
            </a:extLst>
          </p:cNvPr>
          <p:cNvSpPr txBox="1"/>
          <p:nvPr/>
        </p:nvSpPr>
        <p:spPr>
          <a:xfrm>
            <a:off x="6543675" y="1828800"/>
            <a:ext cx="1503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⏩×5</a:t>
            </a:r>
          </a:p>
        </p:txBody>
      </p:sp>
    </p:spTree>
    <p:extLst>
      <p:ext uri="{BB962C8B-B14F-4D97-AF65-F5344CB8AC3E}">
        <p14:creationId xmlns:p14="http://schemas.microsoft.com/office/powerpoint/2010/main" val="26967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"/>
    </mc:Choice>
    <mc:Fallback xmlns="">
      <p:transition spd="slow" advTm="1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vOps Success Run">
            <a:hlinkClick r:id="" action="ppaction://media"/>
            <a:extLst>
              <a:ext uri="{FF2B5EF4-FFF2-40B4-BE49-F238E27FC236}">
                <a16:creationId xmlns:a16="http://schemas.microsoft.com/office/drawing/2014/main" id="{54816134-25D8-42F3-B927-F22578580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2C628-7D52-4F91-AF9F-82FAA49718B0}"/>
              </a:ext>
            </a:extLst>
          </p:cNvPr>
          <p:cNvSpPr txBox="1"/>
          <p:nvPr/>
        </p:nvSpPr>
        <p:spPr>
          <a:xfrm>
            <a:off x="6543675" y="1828800"/>
            <a:ext cx="1811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⏩×20</a:t>
            </a:r>
          </a:p>
        </p:txBody>
      </p:sp>
    </p:spTree>
    <p:extLst>
      <p:ext uri="{BB962C8B-B14F-4D97-AF65-F5344CB8AC3E}">
        <p14:creationId xmlns:p14="http://schemas.microsoft.com/office/powerpoint/2010/main" val="37868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0"/>
    </mc:Choice>
    <mc:Fallback xmlns="">
      <p:transition spd="slow" advTm="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ccessful DevOps Run">
            <a:hlinkClick r:id="" action="ppaction://media"/>
            <a:extLst>
              <a:ext uri="{FF2B5EF4-FFF2-40B4-BE49-F238E27FC236}">
                <a16:creationId xmlns:a16="http://schemas.microsoft.com/office/drawing/2014/main" id="{9E9AAB6E-DCD9-4FC4-B6CF-3282F75A74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8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63BEB0-C796-4418-8E0F-FE16FE93A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67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BF33CE-71FB-44CC-87C3-8BCEE01C68FF}"/>
              </a:ext>
            </a:extLst>
          </p:cNvPr>
          <p:cNvSpPr/>
          <p:nvPr/>
        </p:nvSpPr>
        <p:spPr>
          <a:xfrm>
            <a:off x="9516795" y="4489130"/>
            <a:ext cx="2398980" cy="87839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Off-Target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Test Fail</a:t>
            </a:r>
          </a:p>
        </p:txBody>
      </p:sp>
    </p:spTree>
    <p:extLst>
      <p:ext uri="{BB962C8B-B14F-4D97-AF65-F5344CB8AC3E}">
        <p14:creationId xmlns:p14="http://schemas.microsoft.com/office/powerpoint/2010/main" val="39135754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-Target Fail">
            <a:hlinkClick r:id="" action="ppaction://media"/>
            <a:extLst>
              <a:ext uri="{FF2B5EF4-FFF2-40B4-BE49-F238E27FC236}">
                <a16:creationId xmlns:a16="http://schemas.microsoft.com/office/drawing/2014/main" id="{123E09C4-82F1-4AAE-A784-7F1F523DFC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6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68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BF33CE-71FB-44CC-87C3-8BCEE01C68FF}"/>
              </a:ext>
            </a:extLst>
          </p:cNvPr>
          <p:cNvSpPr/>
          <p:nvPr/>
        </p:nvSpPr>
        <p:spPr>
          <a:xfrm>
            <a:off x="9516795" y="4489130"/>
            <a:ext cx="2398980" cy="87839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Off-Target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Test Fail</a:t>
            </a:r>
          </a:p>
        </p:txBody>
      </p:sp>
    </p:spTree>
    <p:extLst>
      <p:ext uri="{BB962C8B-B14F-4D97-AF65-F5344CB8AC3E}">
        <p14:creationId xmlns:p14="http://schemas.microsoft.com/office/powerpoint/2010/main" val="78264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-Target Fail">
            <a:hlinkClick r:id="" action="ppaction://media"/>
            <a:extLst>
              <a:ext uri="{FF2B5EF4-FFF2-40B4-BE49-F238E27FC236}">
                <a16:creationId xmlns:a16="http://schemas.microsoft.com/office/drawing/2014/main" id="{123E09C4-82F1-4AAE-A784-7F1F523DFC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" end="117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69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C28B5-942C-4A95-82C6-444E51D30DEA}"/>
              </a:ext>
            </a:extLst>
          </p:cNvPr>
          <p:cNvSpPr txBox="1"/>
          <p:nvPr/>
        </p:nvSpPr>
        <p:spPr>
          <a:xfrm>
            <a:off x="4029075" y="2139696"/>
            <a:ext cx="15039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JetBrains Mono" panose="02000009000000000000" pitchFamily="49" charset="0"/>
                <a:ea typeface="JetBrains Mono" panose="02000009000000000000" pitchFamily="49" charset="0"/>
                <a:cs typeface="JetBrains Mono" panose="02000009000000000000" pitchFamily="49" charset="0"/>
              </a:rPr>
              <a:t>⏩×8</a:t>
            </a:r>
          </a:p>
        </p:txBody>
      </p:sp>
    </p:spTree>
    <p:extLst>
      <p:ext uri="{BB962C8B-B14F-4D97-AF65-F5344CB8AC3E}">
        <p14:creationId xmlns:p14="http://schemas.microsoft.com/office/powerpoint/2010/main" val="768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"/>
    </mc:Choice>
    <mc:Fallback xmlns="">
      <p:transition spd="slow" advTm="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7</a:t>
            </a:fld>
            <a:endParaRPr lang="en-US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C7C04122-0B58-4CCE-BC71-ACF4DEBE5A41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Solution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21D93B-0B04-4B32-9707-5D63896F08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08" b="91142" l="38250" r="62200">
                        <a14:foregroundMark x1="51200" y1="15688" x2="47150" y2="17716"/>
                        <a14:foregroundMark x1="47150" y1="17716" x2="51950" y2="15155"/>
                        <a14:foregroundMark x1="51950" y1="15155" x2="50900" y2="14514"/>
                        <a14:foregroundMark x1="39150" y1="83351" x2="38250" y2="91142"/>
                        <a14:foregroundMark x1="51450" y1="18463" x2="48250" y2="22946"/>
                        <a14:foregroundMark x1="60550" y1="87620" x2="62200" y2="90181"/>
                        <a14:foregroundMark x1="50150" y1="19957" x2="49550" y2="28282"/>
                        <a14:backgroundMark x1="63200" y1="93383" x2="63200" y2="9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8" t="10478" r="35000" b="3140"/>
          <a:stretch/>
        </p:blipFill>
        <p:spPr bwMode="auto">
          <a:xfrm>
            <a:off x="537960" y="2454499"/>
            <a:ext cx="1530986" cy="213185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E37424-0641-43E0-9644-2476359EF41A}"/>
              </a:ext>
            </a:extLst>
          </p:cNvPr>
          <p:cNvSpPr txBox="1"/>
          <p:nvPr/>
        </p:nvSpPr>
        <p:spPr>
          <a:xfrm>
            <a:off x="6585527" y="1974090"/>
            <a:ext cx="52482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🔀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Multi-Threading</a:t>
            </a:r>
            <a:endParaRPr lang="en-US" sz="2400" dirty="0">
              <a:solidFill>
                <a:prstClr val="black"/>
              </a:solidFill>
              <a:latin typeface="Bahnschrift" panose="020B0502040204020203" pitchFamily="34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⌚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Preemptive, Priority-Based Scheduling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🗝️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Controlled Resource Access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Advantages: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Reliability</a:t>
            </a: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Modularity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Bahnschrift" panose="020B0502040204020203" pitchFamily="34" charset="0"/>
              </a:rPr>
              <a:t>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Separation of Concerns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8FC06-F005-4077-A38C-28BFA055B4D7}"/>
              </a:ext>
            </a:extLst>
          </p:cNvPr>
          <p:cNvSpPr txBox="1"/>
          <p:nvPr/>
        </p:nvSpPr>
        <p:spPr>
          <a:xfrm>
            <a:off x="8101030" y="817943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RTOS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D61B80-C0C7-45DA-9346-E3D41CC14F23}"/>
              </a:ext>
            </a:extLst>
          </p:cNvPr>
          <p:cNvGrpSpPr/>
          <p:nvPr/>
        </p:nvGrpSpPr>
        <p:grpSpPr>
          <a:xfrm>
            <a:off x="2507095" y="1752024"/>
            <a:ext cx="3524250" cy="3524250"/>
            <a:chOff x="2507095" y="1752024"/>
            <a:chExt cx="3524250" cy="3524250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7C5DDA83-CE90-4F0F-8238-68760B8877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095" y="1752024"/>
              <a:ext cx="3524250" cy="352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>
              <a:extLst>
                <a:ext uri="{FF2B5EF4-FFF2-40B4-BE49-F238E27FC236}">
                  <a16:creationId xmlns:a16="http://schemas.microsoft.com/office/drawing/2014/main" id="{0D6441E8-7C39-4959-9093-F9586501C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259" y="2657188"/>
              <a:ext cx="1713922" cy="171392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347BCFC-88B3-450E-8995-CC6D66740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05" y="5363493"/>
            <a:ext cx="2975450" cy="113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-Target Fail">
            <a:hlinkClick r:id="" action="ppaction://media"/>
            <a:extLst>
              <a:ext uri="{FF2B5EF4-FFF2-40B4-BE49-F238E27FC236}">
                <a16:creationId xmlns:a16="http://schemas.microsoft.com/office/drawing/2014/main" id="{123E09C4-82F1-4AAE-A784-7F1F523DFC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00" end="38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80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f-Target Fail">
            <a:hlinkClick r:id="" action="ppaction://media"/>
            <a:extLst>
              <a:ext uri="{FF2B5EF4-FFF2-40B4-BE49-F238E27FC236}">
                <a16:creationId xmlns:a16="http://schemas.microsoft.com/office/drawing/2014/main" id="{123E09C4-82F1-4AAE-A784-7F1F523DFC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B1A20-9830-4874-87D8-18BAE05C5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72</a:t>
            </a:fld>
            <a:endParaRPr lang="en-US" dirty="0"/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340A5FFE-59DB-4F61-B8AB-F66F0A5D8807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On-Target Test Fail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2235BC-5AA1-4244-B1A0-84CA1C901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3" t="18055" r="1250" b="70278"/>
          <a:stretch/>
        </p:blipFill>
        <p:spPr>
          <a:xfrm>
            <a:off x="263522" y="1341583"/>
            <a:ext cx="7264800" cy="103782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2314F3-3D92-4A19-896E-1BEA53572E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1" t="45925" r="2652" b="31852"/>
          <a:stretch/>
        </p:blipFill>
        <p:spPr>
          <a:xfrm>
            <a:off x="260349" y="3960580"/>
            <a:ext cx="7379855" cy="121161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64541C-FD35-4AA3-A57F-41870726AF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23167" r="73867" b="33062"/>
          <a:stretch/>
        </p:blipFill>
        <p:spPr>
          <a:xfrm>
            <a:off x="7943273" y="1341583"/>
            <a:ext cx="3971635" cy="383061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BBEE70E-12F8-4689-B22E-3969D0547D49}"/>
              </a:ext>
            </a:extLst>
          </p:cNvPr>
          <p:cNvGrpSpPr/>
          <p:nvPr/>
        </p:nvGrpSpPr>
        <p:grpSpPr>
          <a:xfrm>
            <a:off x="260349" y="2584450"/>
            <a:ext cx="7264401" cy="745645"/>
            <a:chOff x="260349" y="2222500"/>
            <a:chExt cx="7264401" cy="7456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15CA8D5-177E-410F-93F1-7579D6A101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35" t="21528" r="1275" b="75833"/>
            <a:stretch/>
          </p:blipFill>
          <p:spPr>
            <a:xfrm>
              <a:off x="260349" y="2733675"/>
              <a:ext cx="7264401" cy="234470"/>
            </a:xfrm>
            <a:prstGeom prst="rect">
              <a:avLst/>
            </a:prstGeom>
            <a:ln w="2540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AC07DDB-DDEB-4081-A360-4F1894001D84}"/>
                </a:ext>
              </a:extLst>
            </p:cNvPr>
            <p:cNvSpPr/>
            <p:nvPr/>
          </p:nvSpPr>
          <p:spPr>
            <a:xfrm flipV="1">
              <a:off x="2860673" y="2297546"/>
              <a:ext cx="406400" cy="184150"/>
            </a:xfrm>
            <a:prstGeom prst="triangle">
              <a:avLst/>
            </a:prstGeom>
            <a:solidFill>
              <a:schemeClr val="tx1"/>
            </a:solidFill>
            <a:ln w="25400" cap="rnd">
              <a:solidFill>
                <a:schemeClr val="bg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6F8741-9FDB-4345-BD13-D9C9A4CAB273}"/>
                </a:ext>
              </a:extLst>
            </p:cNvPr>
            <p:cNvSpPr txBox="1"/>
            <p:nvPr/>
          </p:nvSpPr>
          <p:spPr>
            <a:xfrm>
              <a:off x="3268405" y="2222500"/>
              <a:ext cx="1662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Bahnschrift" panose="020B0502040204020203" pitchFamily="34" charset="0"/>
                </a:rPr>
                <a:t>Reduce Stack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701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0F626-5FDD-45DB-AF8E-B204ABFBD4AE}"/>
              </a:ext>
            </a:extLst>
          </p:cNvPr>
          <p:cNvSpPr txBox="1"/>
          <p:nvPr/>
        </p:nvSpPr>
        <p:spPr>
          <a:xfrm>
            <a:off x="4295698" y="3151836"/>
            <a:ext cx="3600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Conclusion</a:t>
            </a: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BD0B756-AD21-4FC0-9AC8-442EC77C7E80}"/>
              </a:ext>
            </a:extLst>
          </p:cNvPr>
          <p:cNvSpPr/>
          <p:nvPr/>
        </p:nvSpPr>
        <p:spPr>
          <a:xfrm>
            <a:off x="5477164" y="-18106"/>
            <a:ext cx="1237672" cy="84014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387163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A937F21-F4E3-49D1-9CB5-846570E376BD}"/>
              </a:ext>
            </a:extLst>
          </p:cNvPr>
          <p:cNvCxnSpPr>
            <a:cxnSpLocks/>
          </p:cNvCxnSpPr>
          <p:nvPr/>
        </p:nvCxnSpPr>
        <p:spPr>
          <a:xfrm>
            <a:off x="3231318" y="2184159"/>
            <a:ext cx="6046604" cy="0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5715D1F6-0F0B-46F1-85D5-462D3091D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00" y="1284159"/>
            <a:ext cx="1800000" cy="1800000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3C0BA-7104-42E3-B9D8-16341620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74</a:t>
            </a:fld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BAA7E71F-8BCD-407D-B84D-64DC258BF2EB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Review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DB4B77-BDBD-4597-B8C4-3508AFF03113}"/>
              </a:ext>
            </a:extLst>
          </p:cNvPr>
          <p:cNvGrpSpPr/>
          <p:nvPr/>
        </p:nvGrpSpPr>
        <p:grpSpPr>
          <a:xfrm>
            <a:off x="1375779" y="3809610"/>
            <a:ext cx="1389816" cy="2343679"/>
            <a:chOff x="2323768" y="5031921"/>
            <a:chExt cx="972214" cy="1639467"/>
          </a:xfrm>
        </p:grpSpPr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2A124C61-D310-40FA-90F9-2938F8483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3768" y="5699174"/>
              <a:ext cx="972214" cy="97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F3D7AE17-9CF9-41FD-82DE-090036B31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374" y="5031921"/>
              <a:ext cx="949002" cy="949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18">
            <a:extLst>
              <a:ext uri="{FF2B5EF4-FFF2-40B4-BE49-F238E27FC236}">
                <a16:creationId xmlns:a16="http://schemas.microsoft.com/office/drawing/2014/main" id="{66E623E8-CA96-4EC3-B677-A9971715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78" y="146415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2D88F48-0907-4E7A-B720-BA8E2576A884}"/>
              </a:ext>
            </a:extLst>
          </p:cNvPr>
          <p:cNvGrpSpPr/>
          <p:nvPr/>
        </p:nvGrpSpPr>
        <p:grpSpPr>
          <a:xfrm>
            <a:off x="1170687" y="1284159"/>
            <a:ext cx="1800000" cy="1800000"/>
            <a:chOff x="1542459" y="1828801"/>
            <a:chExt cx="1077498" cy="1080000"/>
          </a:xfrm>
        </p:grpSpPr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522D2D30-A64E-4384-8786-A70D13DB5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2459" y="1828801"/>
              <a:ext cx="1077498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8">
              <a:extLst>
                <a:ext uri="{FF2B5EF4-FFF2-40B4-BE49-F238E27FC236}">
                  <a16:creationId xmlns:a16="http://schemas.microsoft.com/office/drawing/2014/main" id="{57AAD326-76BE-4C4B-A35C-C457E34EBF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202" y="2106187"/>
              <a:ext cx="524011" cy="52522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6DF826AB-F622-4CCA-95D8-11300C1D1669}"/>
              </a:ext>
            </a:extLst>
          </p:cNvPr>
          <p:cNvGrpSpPr/>
          <p:nvPr/>
        </p:nvGrpSpPr>
        <p:grpSpPr>
          <a:xfrm>
            <a:off x="5736000" y="1129901"/>
            <a:ext cx="720000" cy="2115129"/>
            <a:chOff x="5736000" y="1129901"/>
            <a:chExt cx="720000" cy="2115129"/>
          </a:xfrm>
        </p:grpSpPr>
        <p:pic>
          <p:nvPicPr>
            <p:cNvPr id="37" name="Picture 10">
              <a:extLst>
                <a:ext uri="{FF2B5EF4-FFF2-40B4-BE49-F238E27FC236}">
                  <a16:creationId xmlns:a16="http://schemas.microsoft.com/office/drawing/2014/main" id="{FDB74B5A-0B57-4B9F-8659-E219D2279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000" y="252503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0">
              <a:extLst>
                <a:ext uri="{FF2B5EF4-FFF2-40B4-BE49-F238E27FC236}">
                  <a16:creationId xmlns:a16="http://schemas.microsoft.com/office/drawing/2014/main" id="{1CEF8A50-0E69-4CE4-963D-36B537159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000" y="1129901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7137A2F-63F9-47F8-AF74-AD47FCEDE59F}"/>
              </a:ext>
            </a:extLst>
          </p:cNvPr>
          <p:cNvGrpSpPr/>
          <p:nvPr/>
        </p:nvGrpSpPr>
        <p:grpSpPr>
          <a:xfrm>
            <a:off x="3016905" y="4833414"/>
            <a:ext cx="6176852" cy="296070"/>
            <a:chOff x="3986154" y="5628869"/>
            <a:chExt cx="573740" cy="188259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55A77DA0-B297-4544-8318-1E1005AE34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86154" y="5817128"/>
              <a:ext cx="555267" cy="0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AAD7207-DB9D-4076-A7BA-808F9560CB6E}"/>
                </a:ext>
              </a:extLst>
            </p:cNvPr>
            <p:cNvCxnSpPr>
              <a:cxnSpLocks/>
            </p:cNvCxnSpPr>
            <p:nvPr/>
          </p:nvCxnSpPr>
          <p:spPr>
            <a:xfrm>
              <a:off x="4005761" y="5628869"/>
              <a:ext cx="554133" cy="0"/>
            </a:xfrm>
            <a:prstGeom prst="straightConnector1">
              <a:avLst/>
            </a:prstGeom>
            <a:ln w="63500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8" name="Picture 24">
            <a:extLst>
              <a:ext uri="{FF2B5EF4-FFF2-40B4-BE49-F238E27FC236}">
                <a16:creationId xmlns:a16="http://schemas.microsoft.com/office/drawing/2014/main" id="{40DD5AE8-6F16-4F76-9E9B-63F4F6613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00" y="4081449"/>
            <a:ext cx="1800000" cy="18000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3F3CEEB9-92EE-425E-AA5F-F8E391266F93}"/>
              </a:ext>
            </a:extLst>
          </p:cNvPr>
          <p:cNvGrpSpPr/>
          <p:nvPr/>
        </p:nvGrpSpPr>
        <p:grpSpPr>
          <a:xfrm>
            <a:off x="10036878" y="3331300"/>
            <a:ext cx="545001" cy="559565"/>
            <a:chOff x="10036878" y="3275317"/>
            <a:chExt cx="545001" cy="746178"/>
          </a:xfrm>
        </p:grpSpPr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B28DB126-651E-411E-A219-8C4BE0423626}"/>
                </a:ext>
              </a:extLst>
            </p:cNvPr>
            <p:cNvSpPr/>
            <p:nvPr/>
          </p:nvSpPr>
          <p:spPr>
            <a:xfrm flipV="1">
              <a:off x="10036878" y="3275317"/>
              <a:ext cx="545001" cy="484920"/>
            </a:xfrm>
            <a:prstGeom prst="triangle">
              <a:avLst/>
            </a:prstGeom>
            <a:solidFill>
              <a:schemeClr val="tx1"/>
            </a:solidFill>
            <a:ln w="25400" cap="rnd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8990C55A-C372-4AAF-91F6-6E34AA7F459E}"/>
                </a:ext>
              </a:extLst>
            </p:cNvPr>
            <p:cNvSpPr/>
            <p:nvPr/>
          </p:nvSpPr>
          <p:spPr>
            <a:xfrm flipV="1">
              <a:off x="10036878" y="3536575"/>
              <a:ext cx="545001" cy="484920"/>
            </a:xfrm>
            <a:prstGeom prst="triangle">
              <a:avLst/>
            </a:prstGeom>
            <a:solidFill>
              <a:schemeClr val="tx1"/>
            </a:solidFill>
            <a:ln w="25400" cap="rnd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7712C24-A680-4B30-B147-1F9228AE2CAB}"/>
              </a:ext>
            </a:extLst>
          </p:cNvPr>
          <p:cNvSpPr txBox="1"/>
          <p:nvPr/>
        </p:nvSpPr>
        <p:spPr>
          <a:xfrm>
            <a:off x="1059065" y="765111"/>
            <a:ext cx="2020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RTOS-Powered</a:t>
            </a:r>
          </a:p>
          <a:p>
            <a:pPr algn="ctr"/>
            <a:r>
              <a:rPr lang="en-US" sz="2000" dirty="0">
                <a:latin typeface="Bahnschrift" panose="020B0502040204020203" pitchFamily="34" charset="0"/>
              </a:rPr>
              <a:t>Codebase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EBBA410-3DF4-4C83-AC15-22391BFF436B}"/>
              </a:ext>
            </a:extLst>
          </p:cNvPr>
          <p:cNvSpPr txBox="1"/>
          <p:nvPr/>
        </p:nvSpPr>
        <p:spPr>
          <a:xfrm>
            <a:off x="3609943" y="1764556"/>
            <a:ext cx="117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CI/CD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6926406-C7E3-4693-8B8C-D6DD6BBAB902}"/>
              </a:ext>
            </a:extLst>
          </p:cNvPr>
          <p:cNvSpPr txBox="1"/>
          <p:nvPr/>
        </p:nvSpPr>
        <p:spPr>
          <a:xfrm>
            <a:off x="9656179" y="859487"/>
            <a:ext cx="1381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Embedded Software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FCB626E-AAD7-4C13-8429-08FA1841BCA9}"/>
              </a:ext>
            </a:extLst>
          </p:cNvPr>
          <p:cNvSpPr txBox="1"/>
          <p:nvPr/>
        </p:nvSpPr>
        <p:spPr>
          <a:xfrm>
            <a:off x="1295952" y="5842034"/>
            <a:ext cx="1512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Dashboard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3F9939-2896-4C09-9E53-99FB6E7AA445}"/>
              </a:ext>
            </a:extLst>
          </p:cNvPr>
          <p:cNvSpPr txBox="1"/>
          <p:nvPr/>
        </p:nvSpPr>
        <p:spPr>
          <a:xfrm>
            <a:off x="3460654" y="5198222"/>
            <a:ext cx="1512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Monitoring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DDE878-E605-47C5-B663-08E2936B4B3D}"/>
              </a:ext>
            </a:extLst>
          </p:cNvPr>
          <p:cNvSpPr txBox="1"/>
          <p:nvPr/>
        </p:nvSpPr>
        <p:spPr>
          <a:xfrm>
            <a:off x="3460654" y="4414450"/>
            <a:ext cx="1512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Control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B32D309-BBFE-46FE-BA55-3C91C6087D49}"/>
              </a:ext>
            </a:extLst>
          </p:cNvPr>
          <p:cNvSpPr txBox="1"/>
          <p:nvPr/>
        </p:nvSpPr>
        <p:spPr>
          <a:xfrm>
            <a:off x="5354769" y="5618100"/>
            <a:ext cx="1512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Cloud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53F7A20-8AAE-4B98-ABBF-208F653F5ACD}"/>
              </a:ext>
            </a:extLst>
          </p:cNvPr>
          <p:cNvSpPr txBox="1"/>
          <p:nvPr/>
        </p:nvSpPr>
        <p:spPr>
          <a:xfrm>
            <a:off x="9544214" y="5674083"/>
            <a:ext cx="1512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GPS-Box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917FD5-31CC-4D0B-80DF-94D779371CC0}"/>
              </a:ext>
            </a:extLst>
          </p:cNvPr>
          <p:cNvGrpSpPr/>
          <p:nvPr/>
        </p:nvGrpSpPr>
        <p:grpSpPr>
          <a:xfrm>
            <a:off x="9403426" y="4010721"/>
            <a:ext cx="1800000" cy="1800000"/>
            <a:chOff x="8372005" y="1657349"/>
            <a:chExt cx="2971801" cy="2971801"/>
          </a:xfrm>
        </p:grpSpPr>
        <p:pic>
          <p:nvPicPr>
            <p:cNvPr id="88" name="Picture 2">
              <a:extLst>
                <a:ext uri="{FF2B5EF4-FFF2-40B4-BE49-F238E27FC236}">
                  <a16:creationId xmlns:a16="http://schemas.microsoft.com/office/drawing/2014/main" id="{D0B1ED14-F21A-4406-912B-D7E15B2740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830" y="2162174"/>
              <a:ext cx="196215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6">
              <a:extLst>
                <a:ext uri="{FF2B5EF4-FFF2-40B4-BE49-F238E27FC236}">
                  <a16:creationId xmlns:a16="http://schemas.microsoft.com/office/drawing/2014/main" id="{B3EEEE2E-35F1-4196-89B5-95EF5ECD1F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005" y="1657349"/>
              <a:ext cx="2971801" cy="2971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32503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3C0BA-7104-42E3-B9D8-16341620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75</a:t>
            </a:fld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BAA7E71F-8BCD-407D-B84D-64DC258BF2EB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Prospects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34599B-39EF-4A0E-BD3A-1D9F28FDB8E9}"/>
              </a:ext>
            </a:extLst>
          </p:cNvPr>
          <p:cNvSpPr txBox="1"/>
          <p:nvPr/>
        </p:nvSpPr>
        <p:spPr>
          <a:xfrm>
            <a:off x="1439606" y="2799793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Device-Side TLS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06FEFA-04BA-4158-92EA-6AEBF7C63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00" y="90331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7FEB7A-578D-4240-9128-D2BDEC2B77E5}"/>
              </a:ext>
            </a:extLst>
          </p:cNvPr>
          <p:cNvSpPr txBox="1"/>
          <p:nvPr/>
        </p:nvSpPr>
        <p:spPr>
          <a:xfrm>
            <a:off x="5029843" y="2799793"/>
            <a:ext cx="213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IoT App. Protocol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716F9BC-111B-444A-90E2-C01A0B0A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19" y="903316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029E947-ED00-44B4-9B2A-1989D19F0620}"/>
              </a:ext>
            </a:extLst>
          </p:cNvPr>
          <p:cNvSpPr txBox="1"/>
          <p:nvPr/>
        </p:nvSpPr>
        <p:spPr>
          <a:xfrm>
            <a:off x="9016117" y="2799793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Low-Power</a:t>
            </a: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EE1B30EC-2D51-4077-8464-A8D43558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00" y="365037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113641DE-EE70-4FDB-B28C-9F57298D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000" y="365037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77E073-8498-4518-A77A-F4E3FE13486C}"/>
              </a:ext>
            </a:extLst>
          </p:cNvPr>
          <p:cNvSpPr txBox="1"/>
          <p:nvPr/>
        </p:nvSpPr>
        <p:spPr>
          <a:xfrm>
            <a:off x="1844364" y="5571305"/>
            <a:ext cx="125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Database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6827AF-1DF9-47D5-BEDE-AB60084156AE}"/>
              </a:ext>
            </a:extLst>
          </p:cNvPr>
          <p:cNvSpPr txBox="1"/>
          <p:nvPr/>
        </p:nvSpPr>
        <p:spPr>
          <a:xfrm>
            <a:off x="5277507" y="5571305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Multi-Device</a:t>
            </a:r>
          </a:p>
        </p:txBody>
      </p:sp>
      <p:pic>
        <p:nvPicPr>
          <p:cNvPr id="51" name="Picture 2">
            <a:extLst>
              <a:ext uri="{FF2B5EF4-FFF2-40B4-BE49-F238E27FC236}">
                <a16:creationId xmlns:a16="http://schemas.microsoft.com/office/drawing/2014/main" id="{09D7FAF3-FAC7-4E89-9DDE-07F826C5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719" y="3650371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D8745D6-521D-4DBB-B2D5-4A03C2218B2C}"/>
              </a:ext>
            </a:extLst>
          </p:cNvPr>
          <p:cNvSpPr txBox="1"/>
          <p:nvPr/>
        </p:nvSpPr>
        <p:spPr>
          <a:xfrm>
            <a:off x="9394426" y="5571305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Bahnschrift" panose="020B0502040204020203" pitchFamily="34" charset="0"/>
              </a:rPr>
              <a:t>FOTA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519C89-067D-4608-8FA4-0B77342E3DD5}"/>
              </a:ext>
            </a:extLst>
          </p:cNvPr>
          <p:cNvGrpSpPr/>
          <p:nvPr/>
        </p:nvGrpSpPr>
        <p:grpSpPr>
          <a:xfrm>
            <a:off x="1473723" y="886585"/>
            <a:ext cx="1996754" cy="1833462"/>
            <a:chOff x="1716830" y="1181381"/>
            <a:chExt cx="1765265" cy="1620904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F6608AC-090B-449D-9FFE-C0A49F09A738}"/>
                </a:ext>
              </a:extLst>
            </p:cNvPr>
            <p:cNvGrpSpPr/>
            <p:nvPr/>
          </p:nvGrpSpPr>
          <p:grpSpPr>
            <a:xfrm>
              <a:off x="2200194" y="1181381"/>
              <a:ext cx="1281901" cy="1281901"/>
              <a:chOff x="8372005" y="1657349"/>
              <a:chExt cx="2971801" cy="2971801"/>
            </a:xfrm>
          </p:grpSpPr>
          <p:pic>
            <p:nvPicPr>
              <p:cNvPr id="38" name="Picture 2">
                <a:extLst>
                  <a:ext uri="{FF2B5EF4-FFF2-40B4-BE49-F238E27FC236}">
                    <a16:creationId xmlns:a16="http://schemas.microsoft.com/office/drawing/2014/main" id="{4D0C3719-B01B-4898-BFE9-CB95378E77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76830" y="2162174"/>
                <a:ext cx="1962150" cy="1962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16">
                <a:extLst>
                  <a:ext uri="{FF2B5EF4-FFF2-40B4-BE49-F238E27FC236}">
                    <a16:creationId xmlns:a16="http://schemas.microsoft.com/office/drawing/2014/main" id="{97BF7256-0F10-4EE8-87B6-5F6669D42B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72005" y="1657349"/>
                <a:ext cx="2971801" cy="2971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Picture 30">
              <a:extLst>
                <a:ext uri="{FF2B5EF4-FFF2-40B4-BE49-F238E27FC236}">
                  <a16:creationId xmlns:a16="http://schemas.microsoft.com/office/drawing/2014/main" id="{94789C78-FEA8-4851-861B-6A9E4942A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830" y="1766332"/>
              <a:ext cx="1035953" cy="1035953"/>
            </a:xfrm>
            <a:prstGeom prst="rect">
              <a:avLst/>
            </a:prstGeom>
            <a:noFill/>
            <a:effectLst>
              <a:outerShdw blurRad="127000" sx="102000" sy="102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56010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C0F626-5FDD-45DB-AF8E-B204ABFBD4AE}"/>
              </a:ext>
            </a:extLst>
          </p:cNvPr>
          <p:cNvSpPr txBox="1"/>
          <p:nvPr/>
        </p:nvSpPr>
        <p:spPr>
          <a:xfrm>
            <a:off x="1593831" y="2130756"/>
            <a:ext cx="90043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Thank you for your attention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89C7AF-51D4-4D2A-A9EE-8E8EB2E9BBFE}"/>
              </a:ext>
            </a:extLst>
          </p:cNvPr>
          <p:cNvSpPr txBox="1"/>
          <p:nvPr/>
        </p:nvSpPr>
        <p:spPr>
          <a:xfrm>
            <a:off x="1833485" y="3374340"/>
            <a:ext cx="8525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I hope you found this presentation interesting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17A89C-EB30-4D4A-9158-E117E5B106BD}"/>
              </a:ext>
            </a:extLst>
          </p:cNvPr>
          <p:cNvGrpSpPr/>
          <p:nvPr/>
        </p:nvGrpSpPr>
        <p:grpSpPr>
          <a:xfrm>
            <a:off x="4760119" y="5291443"/>
            <a:ext cx="2671763" cy="810000"/>
            <a:chOff x="4760119" y="5106716"/>
            <a:chExt cx="2671763" cy="81000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F5092B3-257C-481C-9FDB-3A285F897E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144" y="5106716"/>
              <a:ext cx="810000" cy="810000"/>
            </a:xfrm>
            <a:prstGeom prst="rect">
              <a:avLst/>
            </a:prstGeom>
            <a:noFill/>
            <a:effectLst>
              <a:outerShdw blurRad="63500" sx="105000" sy="105000" algn="ctr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70B047F8-BEA2-4230-ABE6-0152049E1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356" y="5149953"/>
              <a:ext cx="723526" cy="723526"/>
            </a:xfrm>
            <a:prstGeom prst="rect">
              <a:avLst/>
            </a:prstGeom>
            <a:noFill/>
            <a:effectLst>
              <a:outerShdw blurRad="63500" sx="105000" sy="105000" algn="ctr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F46C0071-5355-4D4D-81D3-3207533E8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0119" y="5106716"/>
              <a:ext cx="810000" cy="810000"/>
            </a:xfrm>
            <a:prstGeom prst="rect">
              <a:avLst/>
            </a:prstGeom>
            <a:noFill/>
            <a:effectLst>
              <a:outerShdw blurRad="63500" sx="105000" sy="105000" algn="ctr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317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8</a:t>
            </a:fld>
            <a:endParaRPr lang="en-US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C7C04122-0B58-4CCE-BC71-ACF4DEBE5A41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8FC06-F005-4077-A38C-28BFA055B4D7}"/>
              </a:ext>
            </a:extLst>
          </p:cNvPr>
          <p:cNvSpPr txBox="1"/>
          <p:nvPr/>
        </p:nvSpPr>
        <p:spPr>
          <a:xfrm>
            <a:off x="4991327" y="817943"/>
            <a:ext cx="62199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Testing and DevOps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AEB319-43E0-4038-8038-162EBBE1FBA7}"/>
              </a:ext>
            </a:extLst>
          </p:cNvPr>
          <p:cNvGrpSpPr/>
          <p:nvPr/>
        </p:nvGrpSpPr>
        <p:grpSpPr>
          <a:xfrm>
            <a:off x="512040" y="1862859"/>
            <a:ext cx="3524250" cy="3524250"/>
            <a:chOff x="2507095" y="1752024"/>
            <a:chExt cx="3524250" cy="352425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71163D-1AC3-4F70-93B8-4C51CB10C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095" y="1752024"/>
              <a:ext cx="3524250" cy="352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2069860C-7218-46F5-9A9D-12822BD6F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259" y="2657188"/>
              <a:ext cx="1713922" cy="171392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F4D85695-ADAE-4237-89FB-09CB773F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330" y="2352387"/>
            <a:ext cx="2545195" cy="25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4C3FE41-D4EF-4476-A662-BCCEEA69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39" y="2283114"/>
            <a:ext cx="2683741" cy="268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DC09DD-6974-4532-81A7-34EEA23F13D5}"/>
              </a:ext>
            </a:extLst>
          </p:cNvPr>
          <p:cNvSpPr txBox="1"/>
          <p:nvPr/>
        </p:nvSpPr>
        <p:spPr>
          <a:xfrm>
            <a:off x="4153766" y="3301819"/>
            <a:ext cx="618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4776C5-2F82-4E6A-864E-4A4D42604A06}"/>
              </a:ext>
            </a:extLst>
          </p:cNvPr>
          <p:cNvSpPr txBox="1"/>
          <p:nvPr/>
        </p:nvSpPr>
        <p:spPr>
          <a:xfrm>
            <a:off x="7617400" y="3301819"/>
            <a:ext cx="618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22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EF098E-2E6C-412B-A7BD-6DD05A8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7CC55-EF40-471C-A0A7-218B111E31ED}" type="slidenum">
              <a:rPr lang="en-US" smtClean="0"/>
              <a:t>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8FC06-F005-4077-A38C-28BFA055B4D7}"/>
              </a:ext>
            </a:extLst>
          </p:cNvPr>
          <p:cNvSpPr txBox="1"/>
          <p:nvPr/>
        </p:nvSpPr>
        <p:spPr>
          <a:xfrm>
            <a:off x="5066674" y="817943"/>
            <a:ext cx="6069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ahnschrift SemiBold" panose="020B0502040204020203" pitchFamily="34" charset="0"/>
              </a:rPr>
              <a:t>Remote Monitoring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AEB319-43E0-4038-8038-162EBBE1FBA7}"/>
              </a:ext>
            </a:extLst>
          </p:cNvPr>
          <p:cNvGrpSpPr/>
          <p:nvPr/>
        </p:nvGrpSpPr>
        <p:grpSpPr>
          <a:xfrm>
            <a:off x="659821" y="2839606"/>
            <a:ext cx="2277342" cy="2277342"/>
            <a:chOff x="2507095" y="1752024"/>
            <a:chExt cx="3524250" cy="352425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71163D-1AC3-4F70-93B8-4C51CB10C3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095" y="1752024"/>
              <a:ext cx="3524250" cy="352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2069860C-7218-46F5-9A9D-12822BD6FC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259" y="2657188"/>
              <a:ext cx="1713922" cy="171392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5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ADC09DD-6974-4532-81A7-34EEA23F13D5}"/>
              </a:ext>
            </a:extLst>
          </p:cNvPr>
          <p:cNvSpPr txBox="1"/>
          <p:nvPr/>
        </p:nvSpPr>
        <p:spPr>
          <a:xfrm>
            <a:off x="3534930" y="3769407"/>
            <a:ext cx="618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4D85695-ADAE-4237-89FB-09CB773F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94" y="4393624"/>
            <a:ext cx="1159743" cy="11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14C3FE41-D4EF-4476-A662-BCCEEA69A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12" y="2403188"/>
            <a:ext cx="1252106" cy="125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4776C5-2F82-4E6A-864E-4A4D42604A06}"/>
              </a:ext>
            </a:extLst>
          </p:cNvPr>
          <p:cNvSpPr txBox="1"/>
          <p:nvPr/>
        </p:nvSpPr>
        <p:spPr>
          <a:xfrm>
            <a:off x="5215947" y="3769407"/>
            <a:ext cx="618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026596-7AE6-46E3-849A-47987FA1144B}"/>
              </a:ext>
            </a:extLst>
          </p:cNvPr>
          <p:cNvGrpSpPr/>
          <p:nvPr/>
        </p:nvGrpSpPr>
        <p:grpSpPr>
          <a:xfrm>
            <a:off x="7164821" y="2659498"/>
            <a:ext cx="3854160" cy="2637559"/>
            <a:chOff x="7017040" y="2354699"/>
            <a:chExt cx="3854160" cy="26375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4C87B0-B96D-4C0D-BEB7-CA7A0EE80417}"/>
                </a:ext>
              </a:extLst>
            </p:cNvPr>
            <p:cNvSpPr txBox="1"/>
            <p:nvPr/>
          </p:nvSpPr>
          <p:spPr>
            <a:xfrm>
              <a:off x="7017040" y="3464608"/>
              <a:ext cx="61883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➕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" panose="020B0502040204020203" pitchFamily="34" charset="0"/>
              </a:endParaRPr>
            </a:p>
          </p:txBody>
        </p:sp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4C1433C9-E573-4B45-8515-922426F5C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641" y="2354699"/>
              <a:ext cx="2637559" cy="2637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AA115B10-8921-4E33-8D72-C505AB33B06B}"/>
              </a:ext>
            </a:extLst>
          </p:cNvPr>
          <p:cNvSpPr/>
          <p:nvPr/>
        </p:nvSpPr>
        <p:spPr>
          <a:xfrm>
            <a:off x="4620285" y="-18106"/>
            <a:ext cx="2951430" cy="588476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1">
              <a:lumMod val="75000"/>
              <a:lumOff val="25000"/>
            </a:schemeClr>
          </a:solidFill>
          <a:ln w="254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Bahnschrift SemiBold" panose="020B0502040204020203" pitchFamily="34" charset="0"/>
                <a:ea typeface="JetBrains Mono" panose="02000009000000000000" pitchFamily="49" charset="0"/>
                <a:cs typeface="JetBrains Mono" panose="02000009000000000000" pitchFamily="49" charset="0"/>
              </a:rPr>
              <a:t>Addition</a:t>
            </a:r>
          </a:p>
        </p:txBody>
      </p:sp>
    </p:spTree>
    <p:extLst>
      <p:ext uri="{BB962C8B-B14F-4D97-AF65-F5344CB8AC3E}">
        <p14:creationId xmlns:p14="http://schemas.microsoft.com/office/powerpoint/2010/main" val="578102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30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7199</TotalTime>
  <Words>1477</Words>
  <Application>Microsoft Office PowerPoint</Application>
  <PresentationFormat>Widescreen</PresentationFormat>
  <Paragraphs>620</Paragraphs>
  <Slides>76</Slides>
  <Notes>59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JetBrains Mono Light</vt:lpstr>
      <vt:lpstr>Bahnschrift</vt:lpstr>
      <vt:lpstr>Calibri Light</vt:lpstr>
      <vt:lpstr>Bahnschrift SemiBold</vt:lpstr>
      <vt:lpstr>JetBrains Mono Medium</vt:lpstr>
      <vt:lpstr>JetBrains Mono SemiBold</vt:lpstr>
      <vt:lpstr>Calibri</vt:lpstr>
      <vt:lpstr>JetBrains Mono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Khalil Ouali</dc:creator>
  <cp:lastModifiedBy>Khalil Ouali</cp:lastModifiedBy>
  <cp:revision>265</cp:revision>
  <dcterms:created xsi:type="dcterms:W3CDTF">2024-06-06T21:38:25Z</dcterms:created>
  <dcterms:modified xsi:type="dcterms:W3CDTF">2026-01-24T23:13:55Z</dcterms:modified>
</cp:coreProperties>
</file>